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y="5143500" cx="9144000"/>
  <p:notesSz cx="6858000" cy="9144000"/>
  <p:embeddedFontLst>
    <p:embeddedFont>
      <p:font typeface="Playfair Display"/>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PlayfairDisplay-regular.fntdata"/><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layfairDisplay-italic.fntdata"/><Relationship Id="rId47" Type="http://schemas.openxmlformats.org/officeDocument/2006/relationships/font" Target="fonts/PlayfairDisplay-bold.fntdata"/><Relationship Id="rId49" Type="http://schemas.openxmlformats.org/officeDocument/2006/relationships/font" Target="fonts/PlayfairDisplay-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0" name="Shape 1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4" name="Shape 124"/>
        <p:cNvGrpSpPr/>
        <p:nvPr/>
      </p:nvGrpSpPr>
      <p:grpSpPr>
        <a:xfrm>
          <a:off x="0" y="0"/>
          <a:ext cx="0" cy="0"/>
          <a:chOff x="0" y="0"/>
          <a:chExt cx="0" cy="0"/>
        </a:xfrm>
      </p:grpSpPr>
      <p:sp>
        <p:nvSpPr>
          <p:cNvPr id="125" name="Shape 1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 name="Shape 1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 name="Shape 139"/>
        <p:cNvGrpSpPr/>
        <p:nvPr/>
      </p:nvGrpSpPr>
      <p:grpSpPr>
        <a:xfrm>
          <a:off x="0" y="0"/>
          <a:ext cx="0" cy="0"/>
          <a:chOff x="0" y="0"/>
          <a:chExt cx="0" cy="0"/>
        </a:xfrm>
      </p:grpSpPr>
      <p:sp>
        <p:nvSpPr>
          <p:cNvPr id="140" name="Shape 1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 name="Shape 14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9" name="Shape 1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1" name="Shape 161"/>
        <p:cNvGrpSpPr/>
        <p:nvPr/>
      </p:nvGrpSpPr>
      <p:grpSpPr>
        <a:xfrm>
          <a:off x="0" y="0"/>
          <a:ext cx="0" cy="0"/>
          <a:chOff x="0" y="0"/>
          <a:chExt cx="0" cy="0"/>
        </a:xfrm>
      </p:grpSpPr>
      <p:sp>
        <p:nvSpPr>
          <p:cNvPr id="162" name="Shape 1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3" name="Shape 1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8" name="Shape 188"/>
        <p:cNvGrpSpPr/>
        <p:nvPr/>
      </p:nvGrpSpPr>
      <p:grpSpPr>
        <a:xfrm>
          <a:off x="0" y="0"/>
          <a:ext cx="0" cy="0"/>
          <a:chOff x="0" y="0"/>
          <a:chExt cx="0" cy="0"/>
        </a:xfrm>
      </p:grpSpPr>
      <p:sp>
        <p:nvSpPr>
          <p:cNvPr id="189" name="Shape 1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0" name="Shape 1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1" name="Shape 211"/>
        <p:cNvGrpSpPr/>
        <p:nvPr/>
      </p:nvGrpSpPr>
      <p:grpSpPr>
        <a:xfrm>
          <a:off x="0" y="0"/>
          <a:ext cx="0" cy="0"/>
          <a:chOff x="0" y="0"/>
          <a:chExt cx="0" cy="0"/>
        </a:xfrm>
      </p:grpSpPr>
      <p:sp>
        <p:nvSpPr>
          <p:cNvPr id="212" name="Shape 2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3" name="Shape 2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0" name="Shape 2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5" name="Shape 225"/>
        <p:cNvGrpSpPr/>
        <p:nvPr/>
      </p:nvGrpSpPr>
      <p:grpSpPr>
        <a:xfrm>
          <a:off x="0" y="0"/>
          <a:ext cx="0" cy="0"/>
          <a:chOff x="0" y="0"/>
          <a:chExt cx="0" cy="0"/>
        </a:xfrm>
      </p:grpSpPr>
      <p:sp>
        <p:nvSpPr>
          <p:cNvPr id="226" name="Shape 2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7" name="Shape 22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0" name="Shape 270"/>
        <p:cNvGrpSpPr/>
        <p:nvPr/>
      </p:nvGrpSpPr>
      <p:grpSpPr>
        <a:xfrm>
          <a:off x="0" y="0"/>
          <a:ext cx="0" cy="0"/>
          <a:chOff x="0" y="0"/>
          <a:chExt cx="0" cy="0"/>
        </a:xfrm>
      </p:grpSpPr>
      <p:sp>
        <p:nvSpPr>
          <p:cNvPr id="271" name="Shape 2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2" name="Shape 2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7" name="Shape 277"/>
        <p:cNvGrpSpPr/>
        <p:nvPr/>
      </p:nvGrpSpPr>
      <p:grpSpPr>
        <a:xfrm>
          <a:off x="0" y="0"/>
          <a:ext cx="0" cy="0"/>
          <a:chOff x="0" y="0"/>
          <a:chExt cx="0" cy="0"/>
        </a:xfrm>
      </p:grpSpPr>
      <p:sp>
        <p:nvSpPr>
          <p:cNvPr id="278" name="Shape 2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9" name="Shape 2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4" name="Shape 284"/>
        <p:cNvGrpSpPr/>
        <p:nvPr/>
      </p:nvGrpSpPr>
      <p:grpSpPr>
        <a:xfrm>
          <a:off x="0" y="0"/>
          <a:ext cx="0" cy="0"/>
          <a:chOff x="0" y="0"/>
          <a:chExt cx="0" cy="0"/>
        </a:xfrm>
      </p:grpSpPr>
      <p:sp>
        <p:nvSpPr>
          <p:cNvPr id="285" name="Shape 2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6" name="Shape 2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5" name="Shape 305"/>
        <p:cNvGrpSpPr/>
        <p:nvPr/>
      </p:nvGrpSpPr>
      <p:grpSpPr>
        <a:xfrm>
          <a:off x="0" y="0"/>
          <a:ext cx="0" cy="0"/>
          <a:chOff x="0" y="0"/>
          <a:chExt cx="0" cy="0"/>
        </a:xfrm>
      </p:grpSpPr>
      <p:sp>
        <p:nvSpPr>
          <p:cNvPr id="306" name="Shape 3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7" name="Shape 3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0" name="Shape 320"/>
        <p:cNvGrpSpPr/>
        <p:nvPr/>
      </p:nvGrpSpPr>
      <p:grpSpPr>
        <a:xfrm>
          <a:off x="0" y="0"/>
          <a:ext cx="0" cy="0"/>
          <a:chOff x="0" y="0"/>
          <a:chExt cx="0" cy="0"/>
        </a:xfrm>
      </p:grpSpPr>
      <p:sp>
        <p:nvSpPr>
          <p:cNvPr id="321" name="Shape 3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2" name="Shape 3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6" name="Shape 326"/>
        <p:cNvGrpSpPr/>
        <p:nvPr/>
      </p:nvGrpSpPr>
      <p:grpSpPr>
        <a:xfrm>
          <a:off x="0" y="0"/>
          <a:ext cx="0" cy="0"/>
          <a:chOff x="0" y="0"/>
          <a:chExt cx="0" cy="0"/>
        </a:xfrm>
      </p:grpSpPr>
      <p:sp>
        <p:nvSpPr>
          <p:cNvPr id="327" name="Shape 3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8" name="Shape 3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2" name="Shape 332"/>
        <p:cNvGrpSpPr/>
        <p:nvPr/>
      </p:nvGrpSpPr>
      <p:grpSpPr>
        <a:xfrm>
          <a:off x="0" y="0"/>
          <a:ext cx="0" cy="0"/>
          <a:chOff x="0" y="0"/>
          <a:chExt cx="0" cy="0"/>
        </a:xfrm>
      </p:grpSpPr>
      <p:sp>
        <p:nvSpPr>
          <p:cNvPr id="333" name="Shape 3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4" name="Shape 3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 name="Shape 83"/>
        <p:cNvGrpSpPr/>
        <p:nvPr/>
      </p:nvGrpSpPr>
      <p:grpSpPr>
        <a:xfrm>
          <a:off x="0" y="0"/>
          <a:ext cx="0" cy="0"/>
          <a:chOff x="0" y="0"/>
          <a:chExt cx="0" cy="0"/>
        </a:xfrm>
      </p:grpSpPr>
      <p:sp>
        <p:nvSpPr>
          <p:cNvPr id="84" name="Shape 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 name="Shape 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 name="Shape 97"/>
        <p:cNvGrpSpPr/>
        <p:nvPr/>
      </p:nvGrpSpPr>
      <p:grpSpPr>
        <a:xfrm>
          <a:off x="0" y="0"/>
          <a:ext cx="0" cy="0"/>
          <a:chOff x="0" y="0"/>
          <a:chExt cx="0" cy="0"/>
        </a:xfrm>
      </p:grpSpPr>
      <p:sp>
        <p:nvSpPr>
          <p:cNvPr id="98" name="Shape 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 name="Shape 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da"/>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da"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youtube.com/v/Nrr3yO7AJwA" TargetMode="External"/><Relationship Id="rId4" Type="http://schemas.openxmlformats.org/officeDocument/2006/relationships/image" Target="../media/image0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2.png"/><Relationship Id="rId4" Type="http://schemas.openxmlformats.org/officeDocument/2006/relationships/image" Target="../media/image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hyperlink" Target="http://youtube.com/v/miapIny8B3A" TargetMode="External"/><Relationship Id="rId5" Type="http://schemas.openxmlformats.org/officeDocument/2006/relationships/image" Target="../media/image0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jpg"/><Relationship Id="rId4" Type="http://schemas.openxmlformats.org/officeDocument/2006/relationships/hyperlink" Target="http://youtube.com/v/urwefeiHG6w" TargetMode="External"/><Relationship Id="rId5"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youtube.com/v/_dYb2GbEROY" TargetMode="Externa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 Id="rId4" Type="http://schemas.openxmlformats.org/officeDocument/2006/relationships/hyperlink" Target="http://youtube.com/v/PhLer0OWtmk" TargetMode="External"/><Relationship Id="rId5"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www.Sikhnet.com" TargetMode="Externa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www.kristeligt-dagblad.dk/kirke-tro/sikh-f%C3%B8ler-sig-n%C3%B8gen-efter-forbud-mod-religi%C3%B8s-kniv" TargetMode="Externa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0.jpg"/><Relationship Id="rId4" Type="http://schemas.openxmlformats.org/officeDocument/2006/relationships/image" Target="../media/image32.jpg"/><Relationship Id="rId5" Type="http://schemas.openxmlformats.org/officeDocument/2006/relationships/hyperlink" Target="http://youtube.com/v/5tfc2FWZSOw" TargetMode="External"/><Relationship Id="rId6"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youtube.com/v/vI6qoaCe5dA" TargetMode="External"/><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youtube.com/v/Bug3TrH3pWo" TargetMode="External"/><Relationship Id="rId4" Type="http://schemas.openxmlformats.org/officeDocument/2006/relationships/image" Target="../media/image0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Shape 54"/>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rPr lang="da">
                <a:solidFill>
                  <a:srgbClr val="000000"/>
                </a:solidFill>
              </a:rPr>
              <a:t>Sikhisme 											</a:t>
            </a:r>
          </a:p>
        </p:txBody>
      </p:sp>
      <p:sp>
        <p:nvSpPr>
          <p:cNvPr id="55" name="Shape 55"/>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algn="l">
              <a:spcBef>
                <a:spcPts val="0"/>
              </a:spcBef>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4" name="Shape 114"/>
        <p:cNvGrpSpPr/>
        <p:nvPr/>
      </p:nvGrpSpPr>
      <p:grpSpPr>
        <a:xfrm>
          <a:off x="0" y="0"/>
          <a:ext cx="0" cy="0"/>
          <a:chOff x="0" y="0"/>
          <a:chExt cx="0" cy="0"/>
        </a:xfrm>
      </p:grpSpPr>
      <p:sp>
        <p:nvSpPr>
          <p:cNvPr id="115" name="Shape 11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da"/>
              <a:t>Guru Nanaks kald i flodens dyb</a:t>
            </a:r>
          </a:p>
        </p:txBody>
      </p:sp>
      <p:sp>
        <p:nvSpPr>
          <p:cNvPr id="116" name="Shape 116"/>
          <p:cNvSpPr txBox="1"/>
          <p:nvPr>
            <p:ph idx="1" type="body"/>
          </p:nvPr>
        </p:nvSpPr>
        <p:spPr>
          <a:xfrm>
            <a:off x="311700" y="1152475"/>
            <a:ext cx="3983400" cy="3416400"/>
          </a:xfrm>
          <a:prstGeom prst="rect">
            <a:avLst/>
          </a:prstGeom>
        </p:spPr>
        <p:txBody>
          <a:bodyPr anchorCtr="0" anchor="t" bIns="91425" lIns="91425" rIns="91425" tIns="91425">
            <a:noAutofit/>
          </a:bodyPr>
          <a:lstStyle/>
          <a:p>
            <a:pPr lvl="0">
              <a:spcBef>
                <a:spcPts val="0"/>
              </a:spcBef>
              <a:buNone/>
            </a:pPr>
            <a:r>
              <a:rPr lang="da">
                <a:solidFill>
                  <a:srgbClr val="000000"/>
                </a:solidFill>
              </a:rPr>
              <a:t>Kombinér let med svært.</a:t>
            </a:r>
          </a:p>
          <a:p>
            <a:pPr lvl="0">
              <a:spcBef>
                <a:spcPts val="0"/>
              </a:spcBef>
              <a:buNone/>
            </a:pPr>
            <a:r>
              <a:rPr lang="da">
                <a:solidFill>
                  <a:srgbClr val="000000"/>
                </a:solidFill>
              </a:rPr>
              <a:t>Animation på YouTube og kilder fra Yanem-Sakhi (findes kun på engelsk).</a:t>
            </a:r>
          </a:p>
          <a:p>
            <a:pPr lvl="0">
              <a:spcBef>
                <a:spcPts val="0"/>
              </a:spcBef>
              <a:buNone/>
            </a:pPr>
            <a:r>
              <a:rPr lang="da">
                <a:solidFill>
                  <a:srgbClr val="000000"/>
                </a:solidFill>
              </a:rPr>
              <a:t>Jf. læreplan: alle fag skal læse tekster på fremmedsprog med eleverne. </a:t>
            </a:r>
          </a:p>
        </p:txBody>
      </p:sp>
      <p:sp>
        <p:nvSpPr>
          <p:cNvPr descr="Snapchat: Rupan_Bal Facebook: https://www.facebook.com/rupanbaltv Twitter:l https://twitter.com/RupanBal Instagram: http://instagram.com/RupanBal  Special Thanks to Raman Sharma: https://www.youtube.com/user/RamanTvOfficial https://www.instagram.com/ramansharmamagic/  Sumit Dubey: https://twitter.com/sumitd19 https://www.instagram.com/sumitd91/" id="117" name="Shape 117" title="The Life of Guru Nanak (In English) HINDU/MUSLIM/SIKH">
            <a:hlinkClick r:id="rId3"/>
          </p:cNvPr>
          <p:cNvSpPr/>
          <p:nvPr/>
        </p:nvSpPr>
        <p:spPr>
          <a:xfrm>
            <a:off x="4572000" y="1714500"/>
            <a:ext cx="4572000" cy="3429000"/>
          </a:xfrm>
          <a:prstGeom prst="rect">
            <a:avLst/>
          </a:prstGeom>
          <a:blipFill>
            <a:blip r:embed="rId4">
              <a:alphaModFix/>
            </a:blip>
            <a:stretch>
              <a:fillRect/>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Kreative skriveøvelser</a:t>
            </a:r>
          </a:p>
        </p:txBody>
      </p:sp>
      <p:sp>
        <p:nvSpPr>
          <p:cNvPr id="123" name="Shape 123"/>
          <p:cNvSpPr txBox="1"/>
          <p:nvPr>
            <p:ph idx="1" type="body"/>
          </p:nvPr>
        </p:nvSpPr>
        <p:spPr>
          <a:xfrm>
            <a:off x="311700" y="1152475"/>
            <a:ext cx="8520600" cy="3990900"/>
          </a:xfrm>
          <a:prstGeom prst="rect">
            <a:avLst/>
          </a:prstGeom>
        </p:spPr>
        <p:txBody>
          <a:bodyPr anchorCtr="0" anchor="t" bIns="91425" lIns="91425" rIns="91425" tIns="91425">
            <a:noAutofit/>
          </a:bodyPr>
          <a:lstStyle/>
          <a:p>
            <a:pPr lvl="0">
              <a:spcBef>
                <a:spcPts val="0"/>
              </a:spcBef>
              <a:buNone/>
            </a:pPr>
            <a:r>
              <a:rPr lang="da">
                <a:solidFill>
                  <a:schemeClr val="dk1"/>
                </a:solidFill>
              </a:rPr>
              <a:t>Begrebsforståelse: Hagiografi. Biografier om guru Nanak hedder Janam-sakhi, og de er skrevet af hans tilhængere. Fortællingerne er en hagiografi, en særlig slags mytisk biografi, som benyttes inden for flere religioner. Den har ikke som almindelige biografier udelukkende til hensigt at give et indblik i personens liv. Hagiografien knytter også religionsstifterens liv sammen med religionens specifikke indhold for på den måde at legitimere religionens særlige værdier og selvforståelse.</a:t>
            </a:r>
          </a:p>
          <a:p>
            <a:pPr lvl="0">
              <a:spcBef>
                <a:spcPts val="0"/>
              </a:spcBef>
              <a:buNone/>
            </a:pPr>
            <a:r>
              <a:rPr lang="da">
                <a:solidFill>
                  <a:schemeClr val="dk1"/>
                </a:solidFill>
              </a:rPr>
              <a:t>Kreativ skriveøvelse (forstå hvad en hagiografi er):</a:t>
            </a:r>
          </a:p>
          <a:p>
            <a:pPr lvl="0">
              <a:spcBef>
                <a:spcPts val="0"/>
              </a:spcBef>
              <a:buClr>
                <a:schemeClr val="dk1"/>
              </a:buClr>
              <a:buSzPct val="61111"/>
              <a:buFont typeface="Arial"/>
              <a:buNone/>
            </a:pPr>
            <a:r>
              <a:rPr lang="da">
                <a:solidFill>
                  <a:schemeClr val="dk1"/>
                </a:solidFill>
              </a:rPr>
              <a:t>Skriv en kort guru-hagiografi over din sidemakker og reflektér over, hvilke forestillinger og ideer du ønsker at legitimere.</a:t>
            </a:r>
          </a:p>
          <a:p>
            <a:pPr lvl="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 name="Shape 127"/>
        <p:cNvGrpSpPr/>
        <p:nvPr/>
      </p:nvGrpSpPr>
      <p:grpSpPr>
        <a:xfrm>
          <a:off x="0" y="0"/>
          <a:ext cx="0" cy="0"/>
          <a:chOff x="0" y="0"/>
          <a:chExt cx="0" cy="0"/>
        </a:xfrm>
      </p:grpSpPr>
      <p:sp>
        <p:nvSpPr>
          <p:cNvPr id="128" name="Shape 12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De ti guruer</a:t>
            </a:r>
          </a:p>
        </p:txBody>
      </p:sp>
      <p:sp>
        <p:nvSpPr>
          <p:cNvPr id="129" name="Shape 12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spcAft>
                <a:spcPts val="0"/>
              </a:spcAft>
              <a:buNone/>
            </a:pPr>
            <a:r>
              <a:t/>
            </a:r>
            <a:endParaRPr sz="1200">
              <a:solidFill>
                <a:schemeClr val="dk1"/>
              </a:solidFill>
              <a:latin typeface="Playfair Display"/>
              <a:ea typeface="Playfair Display"/>
              <a:cs typeface="Playfair Display"/>
              <a:sym typeface="Playfair Display"/>
            </a:endParaRPr>
          </a:p>
          <a:p>
            <a:pPr lvl="0" rtl="0">
              <a:spcBef>
                <a:spcPts val="0"/>
              </a:spcBef>
              <a:spcAft>
                <a:spcPts val="0"/>
              </a:spcAft>
              <a:buClr>
                <a:schemeClr val="dk1"/>
              </a:buClr>
              <a:buSzPct val="91666"/>
              <a:buFont typeface="Arial"/>
              <a:buNone/>
            </a:pPr>
            <a:r>
              <a:t/>
            </a:r>
            <a:endParaRPr sz="1200">
              <a:solidFill>
                <a:schemeClr val="dk1"/>
              </a:solidFill>
              <a:latin typeface="Playfair Display"/>
              <a:ea typeface="Playfair Display"/>
              <a:cs typeface="Playfair Display"/>
              <a:sym typeface="Playfair Display"/>
            </a:endParaRPr>
          </a:p>
          <a:p>
            <a:pPr lvl="0">
              <a:spcBef>
                <a:spcPts val="0"/>
              </a:spcBef>
              <a:buNone/>
            </a:pPr>
            <a:r>
              <a:t/>
            </a:r>
            <a:endParaRPr/>
          </a:p>
        </p:txBody>
      </p:sp>
      <p:pic>
        <p:nvPicPr>
          <p:cNvPr id="130" name="Shape 130"/>
          <p:cNvPicPr preferRelativeResize="0"/>
          <p:nvPr/>
        </p:nvPicPr>
        <p:blipFill>
          <a:blip r:embed="rId3">
            <a:alphaModFix/>
          </a:blip>
          <a:stretch>
            <a:fillRect/>
          </a:stretch>
        </p:blipFill>
        <p:spPr>
          <a:xfrm>
            <a:off x="4362575" y="0"/>
            <a:ext cx="4781421" cy="5143499"/>
          </a:xfrm>
          <a:prstGeom prst="rect">
            <a:avLst/>
          </a:prstGeom>
          <a:noFill/>
          <a:ln>
            <a:noFill/>
          </a:ln>
        </p:spPr>
      </p:pic>
      <p:pic>
        <p:nvPicPr>
          <p:cNvPr id="131" name="Shape 131"/>
          <p:cNvPicPr preferRelativeResize="0"/>
          <p:nvPr/>
        </p:nvPicPr>
        <p:blipFill>
          <a:blip r:embed="rId4">
            <a:alphaModFix/>
          </a:blip>
          <a:stretch>
            <a:fillRect/>
          </a:stretch>
        </p:blipFill>
        <p:spPr>
          <a:xfrm>
            <a:off x="0" y="1152475"/>
            <a:ext cx="4362575" cy="29669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5" name="Shape 135"/>
        <p:cNvGrpSpPr/>
        <p:nvPr/>
      </p:nvGrpSpPr>
      <p:grpSpPr>
        <a:xfrm>
          <a:off x="0" y="0"/>
          <a:ext cx="0" cy="0"/>
          <a:chOff x="0" y="0"/>
          <a:chExt cx="0" cy="0"/>
        </a:xfrm>
      </p:grpSpPr>
      <p:sp>
        <p:nvSpPr>
          <p:cNvPr id="136" name="Shape 136"/>
          <p:cNvSpPr txBox="1"/>
          <p:nvPr>
            <p:ph type="title"/>
          </p:nvPr>
        </p:nvSpPr>
        <p:spPr>
          <a:xfrm>
            <a:off x="311700" y="396150"/>
            <a:ext cx="8520600" cy="572700"/>
          </a:xfrm>
          <a:prstGeom prst="rect">
            <a:avLst/>
          </a:prstGeom>
        </p:spPr>
        <p:txBody>
          <a:bodyPr anchorCtr="0" anchor="t" bIns="91425" lIns="91425" rIns="91425" tIns="91425">
            <a:noAutofit/>
          </a:bodyPr>
          <a:lstStyle/>
          <a:p>
            <a:pPr lvl="0">
              <a:spcBef>
                <a:spcPts val="0"/>
              </a:spcBef>
              <a:buNone/>
            </a:pPr>
            <a:r>
              <a:rPr lang="da"/>
              <a:t>Guru-begrebet </a:t>
            </a:r>
          </a:p>
        </p:txBody>
      </p:sp>
      <p:sp>
        <p:nvSpPr>
          <p:cNvPr id="137" name="Shape 137"/>
          <p:cNvSpPr txBox="1"/>
          <p:nvPr>
            <p:ph idx="1" type="body"/>
          </p:nvPr>
        </p:nvSpPr>
        <p:spPr>
          <a:xfrm>
            <a:off x="311700" y="968850"/>
            <a:ext cx="5044500" cy="4311600"/>
          </a:xfrm>
          <a:prstGeom prst="rect">
            <a:avLst/>
          </a:prstGeom>
        </p:spPr>
        <p:txBody>
          <a:bodyPr anchorCtr="0" anchor="t" bIns="91425" lIns="91425" rIns="91425" tIns="91425">
            <a:noAutofit/>
          </a:bodyPr>
          <a:lstStyle/>
          <a:p>
            <a:pPr lvl="0">
              <a:spcBef>
                <a:spcPts val="0"/>
              </a:spcBef>
              <a:buNone/>
            </a:pPr>
            <a:r>
              <a:rPr lang="da">
                <a:solidFill>
                  <a:schemeClr val="dk1"/>
                </a:solidFill>
              </a:rPr>
              <a:t>De 10 guruer</a:t>
            </a:r>
          </a:p>
          <a:p>
            <a:pPr lvl="0">
              <a:spcBef>
                <a:spcPts val="0"/>
              </a:spcBef>
              <a:buNone/>
            </a:pPr>
            <a:r>
              <a:rPr lang="da">
                <a:solidFill>
                  <a:schemeClr val="dk1"/>
                </a:solidFill>
              </a:rPr>
              <a:t>Guru Granth Sahib (Adi Granth)</a:t>
            </a:r>
          </a:p>
          <a:p>
            <a:pPr lvl="0">
              <a:spcBef>
                <a:spcPts val="0"/>
              </a:spcBef>
              <a:buNone/>
            </a:pPr>
            <a:r>
              <a:rPr lang="da">
                <a:solidFill>
                  <a:schemeClr val="dk1"/>
                </a:solidFill>
              </a:rPr>
              <a:t>Gud opfattes som den højeste guru. Et af Guds mange navne er bl.a. Satguru, som kan oversættes som sandhedens guru. </a:t>
            </a:r>
          </a:p>
          <a:p>
            <a:pPr lvl="0">
              <a:spcBef>
                <a:spcPts val="0"/>
              </a:spcBef>
              <a:buClr>
                <a:schemeClr val="dk1"/>
              </a:buClr>
              <a:buSzPct val="61111"/>
              <a:buFont typeface="Arial"/>
              <a:buNone/>
            </a:pPr>
            <a:r>
              <a:rPr lang="da">
                <a:solidFill>
                  <a:schemeClr val="dk1"/>
                </a:solidFill>
              </a:rPr>
              <a:t>Guru er med andre ord ikke bare en religiøs lærer. I sikhismen er en guru Guds måde at åbenbare sig til mennesket på. En guru har nemlig virkeliggjort det guddommelige i sig og kan derfor tolkes som Guds ord (shabad).</a:t>
            </a:r>
          </a:p>
          <a:p>
            <a:pPr lvl="0">
              <a:spcBef>
                <a:spcPts val="0"/>
              </a:spcBef>
              <a:buNone/>
            </a:pPr>
            <a:r>
              <a:t/>
            </a:r>
            <a:endParaRPr/>
          </a:p>
        </p:txBody>
      </p:sp>
      <p:pic>
        <p:nvPicPr>
          <p:cNvPr id="138" name="Shape 138"/>
          <p:cNvPicPr preferRelativeResize="0"/>
          <p:nvPr/>
        </p:nvPicPr>
        <p:blipFill>
          <a:blip r:embed="rId3">
            <a:alphaModFix/>
          </a:blip>
          <a:stretch>
            <a:fillRect/>
          </a:stretch>
        </p:blipFill>
        <p:spPr>
          <a:xfrm>
            <a:off x="5306874" y="0"/>
            <a:ext cx="3837124" cy="2609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 name="Shape 142"/>
        <p:cNvGrpSpPr/>
        <p:nvPr/>
      </p:nvGrpSpPr>
      <p:grpSpPr>
        <a:xfrm>
          <a:off x="0" y="0"/>
          <a:ext cx="0" cy="0"/>
          <a:chOff x="0" y="0"/>
          <a:chExt cx="0" cy="0"/>
        </a:xfrm>
      </p:grpSpPr>
      <p:sp>
        <p:nvSpPr>
          <p:cNvPr id="143" name="Shape 14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Guru Granth Sabib</a:t>
            </a:r>
          </a:p>
        </p:txBody>
      </p:sp>
      <p:sp>
        <p:nvSpPr>
          <p:cNvPr id="144" name="Shape 144"/>
          <p:cNvSpPr txBox="1"/>
          <p:nvPr>
            <p:ph idx="1" type="body"/>
          </p:nvPr>
        </p:nvSpPr>
        <p:spPr>
          <a:xfrm>
            <a:off x="311700" y="1152475"/>
            <a:ext cx="3421800" cy="3778200"/>
          </a:xfrm>
          <a:prstGeom prst="rect">
            <a:avLst/>
          </a:prstGeom>
        </p:spPr>
        <p:txBody>
          <a:bodyPr anchorCtr="0" anchor="t" bIns="91425" lIns="91425" rIns="91425" tIns="91425">
            <a:noAutofit/>
          </a:bodyPr>
          <a:lstStyle/>
          <a:p>
            <a:pPr lvl="0" rtl="0">
              <a:lnSpc>
                <a:spcPct val="179990"/>
              </a:lnSpc>
              <a:spcBef>
                <a:spcPts val="0"/>
              </a:spcBef>
              <a:spcAft>
                <a:spcPts val="0"/>
              </a:spcAft>
              <a:buClr>
                <a:schemeClr val="dk1"/>
              </a:buClr>
              <a:buSzPct val="61111"/>
              <a:buFont typeface="Arial"/>
              <a:buNone/>
            </a:pPr>
            <a:r>
              <a:rPr lang="da">
                <a:solidFill>
                  <a:schemeClr val="dk1"/>
                </a:solidFill>
              </a:rPr>
              <a:t>Bogen behandles rituelt som en levende guru. Om natten har den sin egen seng og pude. Den skal vækkes, underholdes og klædes på. Ved højtlæsning viftes der med en vifte som symbol på respekt. </a:t>
            </a:r>
          </a:p>
          <a:p>
            <a:pPr lvl="0" rtl="0">
              <a:lnSpc>
                <a:spcPct val="179990"/>
              </a:lnSpc>
              <a:spcBef>
                <a:spcPts val="0"/>
              </a:spcBef>
              <a:spcAft>
                <a:spcPts val="0"/>
              </a:spcAft>
              <a:buClr>
                <a:schemeClr val="dk1"/>
              </a:buClr>
              <a:buSzPct val="61111"/>
              <a:buFont typeface="Arial"/>
              <a:buNone/>
            </a:pPr>
            <a:r>
              <a:t/>
            </a:r>
            <a:endParaRPr>
              <a:solidFill>
                <a:schemeClr val="dk1"/>
              </a:solidFill>
            </a:endParaRPr>
          </a:p>
          <a:p>
            <a:pPr lvl="0" rtl="0">
              <a:lnSpc>
                <a:spcPct val="179990"/>
              </a:lnSpc>
              <a:spcBef>
                <a:spcPts val="0"/>
              </a:spcBef>
              <a:spcAft>
                <a:spcPts val="0"/>
              </a:spcAft>
              <a:buClr>
                <a:schemeClr val="dk1"/>
              </a:buClr>
              <a:buSzPct val="91666"/>
              <a:buFont typeface="Arial"/>
              <a:buNone/>
            </a:pPr>
            <a:r>
              <a:t/>
            </a:r>
            <a:endParaRPr sz="1200">
              <a:solidFill>
                <a:schemeClr val="dk1"/>
              </a:solidFill>
            </a:endParaRPr>
          </a:p>
          <a:p>
            <a:pPr lvl="0" rtl="0">
              <a:spcBef>
                <a:spcPts val="0"/>
              </a:spcBef>
              <a:spcAft>
                <a:spcPts val="0"/>
              </a:spcAft>
              <a:buClr>
                <a:schemeClr val="dk1"/>
              </a:buClr>
              <a:buSzPct val="91666"/>
              <a:buFont typeface="Arial"/>
              <a:buNone/>
            </a:pPr>
            <a:r>
              <a:t/>
            </a:r>
            <a:endParaRPr sz="1200">
              <a:solidFill>
                <a:schemeClr val="dk1"/>
              </a:solidFill>
            </a:endParaRPr>
          </a:p>
          <a:p>
            <a:pPr lvl="0">
              <a:spcBef>
                <a:spcPts val="0"/>
              </a:spcBef>
              <a:buNone/>
            </a:pPr>
            <a:r>
              <a:t/>
            </a:r>
            <a:endParaRPr/>
          </a:p>
        </p:txBody>
      </p:sp>
      <p:pic>
        <p:nvPicPr>
          <p:cNvPr descr="guru-granth-sahib-ji2.jpg" id="145" name="Shape 145"/>
          <p:cNvPicPr preferRelativeResize="0"/>
          <p:nvPr/>
        </p:nvPicPr>
        <p:blipFill>
          <a:blip r:embed="rId3">
            <a:alphaModFix/>
          </a:blip>
          <a:stretch>
            <a:fillRect/>
          </a:stretch>
        </p:blipFill>
        <p:spPr>
          <a:xfrm>
            <a:off x="3797974" y="0"/>
            <a:ext cx="5346025" cy="3003025"/>
          </a:xfrm>
          <a:prstGeom prst="rect">
            <a:avLst/>
          </a:prstGeom>
          <a:noFill/>
          <a:ln>
            <a:noFill/>
          </a:ln>
        </p:spPr>
      </p:pic>
      <p:sp>
        <p:nvSpPr>
          <p:cNvPr descr="The Guru Granth Sahib, Sikhism's 11th and final Guru, and is put to 'bed' each night here at the Golden Temple in Amritsar, India" id="146" name="Shape 146" title="Guru Granth Sahib is taken to it's bedroom">
            <a:hlinkClick r:id="rId4"/>
          </p:cNvPr>
          <p:cNvSpPr/>
          <p:nvPr/>
        </p:nvSpPr>
        <p:spPr>
          <a:xfrm>
            <a:off x="6423849" y="3152256"/>
            <a:ext cx="2720150" cy="2040118"/>
          </a:xfrm>
          <a:prstGeom prst="rect">
            <a:avLst/>
          </a:prstGeom>
          <a:blipFill>
            <a:blip r:embed="rId5">
              <a:alphaModFix/>
            </a:blip>
            <a:stretch>
              <a:fillRect/>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0" name="Shape 150"/>
        <p:cNvGrpSpPr/>
        <p:nvPr/>
      </p:nvGrpSpPr>
      <p:grpSpPr>
        <a:xfrm>
          <a:off x="0" y="0"/>
          <a:ext cx="0" cy="0"/>
          <a:chOff x="0" y="0"/>
          <a:chExt cx="0" cy="0"/>
        </a:xfrm>
      </p:grpSpPr>
      <p:sp>
        <p:nvSpPr>
          <p:cNvPr id="151" name="Shape 15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Centrale forestillinger</a:t>
            </a:r>
          </a:p>
        </p:txBody>
      </p:sp>
      <p:sp>
        <p:nvSpPr>
          <p:cNvPr id="152" name="Shape 152"/>
          <p:cNvSpPr txBox="1"/>
          <p:nvPr>
            <p:ph idx="1" type="body"/>
          </p:nvPr>
        </p:nvSpPr>
        <p:spPr>
          <a:xfrm>
            <a:off x="311700" y="1017725"/>
            <a:ext cx="3936300" cy="3990900"/>
          </a:xfrm>
          <a:prstGeom prst="rect">
            <a:avLst/>
          </a:prstGeom>
        </p:spPr>
        <p:txBody>
          <a:bodyPr anchorCtr="0" anchor="t" bIns="91425" lIns="91425" rIns="91425" tIns="91425">
            <a:noAutofit/>
          </a:bodyPr>
          <a:lstStyle/>
          <a:p>
            <a:pPr lvl="0" rtl="0">
              <a:lnSpc>
                <a:spcPct val="179990"/>
              </a:lnSpc>
              <a:spcBef>
                <a:spcPts val="0"/>
              </a:spcBef>
              <a:spcAft>
                <a:spcPts val="0"/>
              </a:spcAft>
              <a:buClr>
                <a:schemeClr val="dk1"/>
              </a:buClr>
              <a:buSzPct val="78571"/>
              <a:buFont typeface="Arial"/>
              <a:buNone/>
            </a:pPr>
            <a:r>
              <a:rPr lang="da" sz="1400">
                <a:solidFill>
                  <a:schemeClr val="dk1"/>
                </a:solidFill>
              </a:rPr>
              <a:t>“Gud er én (Ek onkar).</a:t>
            </a:r>
          </a:p>
          <a:p>
            <a:pPr lvl="0" rtl="0">
              <a:lnSpc>
                <a:spcPct val="179990"/>
              </a:lnSpc>
              <a:spcBef>
                <a:spcPts val="0"/>
              </a:spcBef>
              <a:spcAft>
                <a:spcPts val="0"/>
              </a:spcAft>
              <a:buClr>
                <a:schemeClr val="dk1"/>
              </a:buClr>
              <a:buSzPct val="78571"/>
              <a:buFont typeface="Arial"/>
              <a:buNone/>
            </a:pPr>
            <a:r>
              <a:rPr lang="da" sz="1400">
                <a:solidFill>
                  <a:schemeClr val="dk1"/>
                </a:solidFill>
              </a:rPr>
              <a:t>Hans navn (Naam) er den højeste sandhed,</a:t>
            </a:r>
          </a:p>
          <a:p>
            <a:pPr lvl="0" rtl="0">
              <a:lnSpc>
                <a:spcPct val="179990"/>
              </a:lnSpc>
              <a:spcBef>
                <a:spcPts val="0"/>
              </a:spcBef>
              <a:spcAft>
                <a:spcPts val="0"/>
              </a:spcAft>
              <a:buClr>
                <a:schemeClr val="dk1"/>
              </a:buClr>
              <a:buSzPct val="78571"/>
              <a:buFont typeface="Arial"/>
              <a:buNone/>
            </a:pPr>
            <a:r>
              <a:rPr lang="da" sz="1400">
                <a:solidFill>
                  <a:schemeClr val="dk1"/>
                </a:solidFill>
              </a:rPr>
              <a:t>Alle tings skaber og den altgennemtrængende ånd.</a:t>
            </a:r>
          </a:p>
          <a:p>
            <a:pPr lvl="0" rtl="0">
              <a:lnSpc>
                <a:spcPct val="179990"/>
              </a:lnSpc>
              <a:spcBef>
                <a:spcPts val="0"/>
              </a:spcBef>
              <a:spcAft>
                <a:spcPts val="0"/>
              </a:spcAft>
              <a:buClr>
                <a:schemeClr val="dk1"/>
              </a:buClr>
              <a:buSzPct val="78571"/>
              <a:buFont typeface="Arial"/>
              <a:buNone/>
            </a:pPr>
            <a:r>
              <a:rPr lang="da" sz="1400">
                <a:solidFill>
                  <a:schemeClr val="dk1"/>
                </a:solidFill>
              </a:rPr>
              <a:t>Han er uden frygt og fjendskab.</a:t>
            </a:r>
          </a:p>
          <a:p>
            <a:pPr lvl="0" rtl="0">
              <a:lnSpc>
                <a:spcPct val="179990"/>
              </a:lnSpc>
              <a:spcBef>
                <a:spcPts val="0"/>
              </a:spcBef>
              <a:spcAft>
                <a:spcPts val="0"/>
              </a:spcAft>
              <a:buClr>
                <a:schemeClr val="dk1"/>
              </a:buClr>
              <a:buSzPct val="78571"/>
              <a:buFont typeface="Arial"/>
              <a:buNone/>
            </a:pPr>
            <a:r>
              <a:rPr lang="da" sz="1400">
                <a:solidFill>
                  <a:schemeClr val="dk1"/>
                </a:solidFill>
              </a:rPr>
              <a:t>Han er tidløs,</a:t>
            </a:r>
          </a:p>
          <a:p>
            <a:pPr lvl="0" rtl="0">
              <a:lnSpc>
                <a:spcPct val="179990"/>
              </a:lnSpc>
              <a:spcBef>
                <a:spcPts val="0"/>
              </a:spcBef>
              <a:spcAft>
                <a:spcPts val="0"/>
              </a:spcAft>
              <a:buClr>
                <a:schemeClr val="dk1"/>
              </a:buClr>
              <a:buSzPct val="78571"/>
              <a:buFont typeface="Arial"/>
              <a:buNone/>
            </a:pPr>
            <a:r>
              <a:rPr lang="da" sz="1400">
                <a:solidFill>
                  <a:schemeClr val="dk1"/>
                </a:solidFill>
              </a:rPr>
              <a:t>Og han er ikke født og vil ikke dø til en genfødsel.</a:t>
            </a:r>
          </a:p>
          <a:p>
            <a:pPr lvl="0" rtl="0">
              <a:lnSpc>
                <a:spcPct val="179990"/>
              </a:lnSpc>
              <a:spcBef>
                <a:spcPts val="0"/>
              </a:spcBef>
              <a:spcAft>
                <a:spcPts val="0"/>
              </a:spcAft>
              <a:buClr>
                <a:schemeClr val="dk1"/>
              </a:buClr>
              <a:buSzPct val="78571"/>
              <a:buFont typeface="Arial"/>
              <a:buNone/>
            </a:pPr>
            <a:r>
              <a:rPr lang="da" sz="1400">
                <a:solidFill>
                  <a:schemeClr val="dk1"/>
                </a:solidFill>
              </a:rPr>
              <a:t>Han eksisterer ved egen vilje,</a:t>
            </a:r>
          </a:p>
          <a:p>
            <a:pPr lvl="0" rtl="0">
              <a:spcBef>
                <a:spcPts val="0"/>
              </a:spcBef>
              <a:spcAft>
                <a:spcPts val="0"/>
              </a:spcAft>
              <a:buClr>
                <a:schemeClr val="dk1"/>
              </a:buClr>
              <a:buSzPct val="78571"/>
              <a:buFont typeface="Arial"/>
              <a:buNone/>
            </a:pPr>
            <a:r>
              <a:rPr lang="da" sz="1400">
                <a:solidFill>
                  <a:schemeClr val="dk1"/>
                </a:solidFill>
              </a:rPr>
              <a:t>Og han kan blive kendt ved sin nåde som guru”.</a:t>
            </a:r>
          </a:p>
          <a:p>
            <a:pPr lvl="0">
              <a:spcBef>
                <a:spcPts val="0"/>
              </a:spcBef>
              <a:buNone/>
            </a:pPr>
            <a:r>
              <a:t/>
            </a:r>
            <a:endParaRPr/>
          </a:p>
        </p:txBody>
      </p:sp>
      <p:pic>
        <p:nvPicPr>
          <p:cNvPr id="153" name="Shape 153"/>
          <p:cNvPicPr preferRelativeResize="0"/>
          <p:nvPr/>
        </p:nvPicPr>
        <p:blipFill>
          <a:blip r:embed="rId3">
            <a:alphaModFix/>
          </a:blip>
          <a:stretch>
            <a:fillRect/>
          </a:stretch>
        </p:blipFill>
        <p:spPr>
          <a:xfrm>
            <a:off x="4102200" y="152400"/>
            <a:ext cx="5194200" cy="2921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sp>
        <p:nvSpPr>
          <p:cNvPr id="158" name="Shape 15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Menneskets grundproblem</a:t>
            </a:r>
          </a:p>
        </p:txBody>
      </p:sp>
      <p:sp>
        <p:nvSpPr>
          <p:cNvPr id="159" name="Shape 159"/>
          <p:cNvSpPr txBox="1"/>
          <p:nvPr>
            <p:ph idx="1" type="body"/>
          </p:nvPr>
        </p:nvSpPr>
        <p:spPr>
          <a:xfrm>
            <a:off x="311700" y="1152475"/>
            <a:ext cx="5200800" cy="3416400"/>
          </a:xfrm>
          <a:prstGeom prst="rect">
            <a:avLst/>
          </a:prstGeom>
        </p:spPr>
        <p:txBody>
          <a:bodyPr anchorCtr="0" anchor="t" bIns="91425" lIns="91425" rIns="91425" tIns="91425">
            <a:noAutofit/>
          </a:bodyPr>
          <a:lstStyle/>
          <a:p>
            <a:pPr lvl="0">
              <a:spcBef>
                <a:spcPts val="0"/>
              </a:spcBef>
              <a:buNone/>
            </a:pPr>
            <a:r>
              <a:rPr lang="da">
                <a:solidFill>
                  <a:srgbClr val="000000"/>
                </a:solidFill>
              </a:rPr>
              <a:t>Mayas slør af vrangforestillinger.</a:t>
            </a:r>
          </a:p>
          <a:p>
            <a:pPr lvl="0">
              <a:spcBef>
                <a:spcPts val="0"/>
              </a:spcBef>
              <a:buNone/>
            </a:pPr>
            <a:r>
              <a:rPr lang="da">
                <a:solidFill>
                  <a:srgbClr val="000000"/>
                </a:solidFill>
              </a:rPr>
              <a:t>Haumai (selv-centrering frem for gudscentrering)</a:t>
            </a:r>
          </a:p>
          <a:p>
            <a:pPr lvl="0">
              <a:spcBef>
                <a:spcPts val="0"/>
              </a:spcBef>
              <a:buClr>
                <a:schemeClr val="dk1"/>
              </a:buClr>
              <a:buSzPct val="61111"/>
              <a:buFont typeface="Arial"/>
              <a:buNone/>
            </a:pPr>
            <a:r>
              <a:rPr lang="da">
                <a:solidFill>
                  <a:srgbClr val="000000"/>
                </a:solidFill>
              </a:rPr>
              <a:t>De fem onde impulser (de 5 tyve), som opstår som resultat af haumai: kødelige lyster, vrede, grådighed, materialisme og egoisme.</a:t>
            </a:r>
          </a:p>
          <a:p>
            <a:pPr lvl="0">
              <a:spcBef>
                <a:spcPts val="0"/>
              </a:spcBef>
              <a:buNone/>
            </a:pPr>
            <a:r>
              <a:rPr lang="da">
                <a:solidFill>
                  <a:srgbClr val="000000"/>
                </a:solidFill>
              </a:rPr>
              <a:t>Mennesket p</a:t>
            </a:r>
            <a:r>
              <a:rPr lang="da">
                <a:solidFill>
                  <a:srgbClr val="000000"/>
                </a:solidFill>
              </a:rPr>
              <a:t>roducerer Karma</a:t>
            </a:r>
          </a:p>
          <a:p>
            <a:pPr lvl="0">
              <a:spcBef>
                <a:spcPts val="0"/>
              </a:spcBef>
              <a:buNone/>
            </a:pPr>
            <a:r>
              <a:rPr lang="da">
                <a:solidFill>
                  <a:srgbClr val="000000"/>
                </a:solidFill>
              </a:rPr>
              <a:t>Karma medfører samsara.</a:t>
            </a:r>
          </a:p>
        </p:txBody>
      </p:sp>
      <p:pic>
        <p:nvPicPr>
          <p:cNvPr descr="Reinkarnation.jpg" id="160" name="Shape 160"/>
          <p:cNvPicPr preferRelativeResize="0"/>
          <p:nvPr/>
        </p:nvPicPr>
        <p:blipFill>
          <a:blip r:embed="rId3">
            <a:alphaModFix/>
          </a:blip>
          <a:stretch>
            <a:fillRect/>
          </a:stretch>
        </p:blipFill>
        <p:spPr>
          <a:xfrm>
            <a:off x="5452909" y="0"/>
            <a:ext cx="369108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64" name="Shape 164"/>
        <p:cNvGrpSpPr/>
        <p:nvPr/>
      </p:nvGrpSpPr>
      <p:grpSpPr>
        <a:xfrm>
          <a:off x="0" y="0"/>
          <a:ext cx="0" cy="0"/>
          <a:chOff x="0" y="0"/>
          <a:chExt cx="0" cy="0"/>
        </a:xfrm>
      </p:grpSpPr>
      <p:sp>
        <p:nvSpPr>
          <p:cNvPr id="165" name="Shape 16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Haumai</a:t>
            </a:r>
          </a:p>
        </p:txBody>
      </p:sp>
      <p:sp>
        <p:nvSpPr>
          <p:cNvPr id="166" name="Shape 16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0" name="Shape 170"/>
        <p:cNvGrpSpPr/>
        <p:nvPr/>
      </p:nvGrpSpPr>
      <p:grpSpPr>
        <a:xfrm>
          <a:off x="0" y="0"/>
          <a:ext cx="0" cy="0"/>
          <a:chOff x="0" y="0"/>
          <a:chExt cx="0" cy="0"/>
        </a:xfrm>
      </p:grpSpPr>
      <p:sp>
        <p:nvSpPr>
          <p:cNvPr id="171" name="Shape 17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De 5 stadier til frelse (mukti)</a:t>
            </a:r>
          </a:p>
        </p:txBody>
      </p:sp>
      <p:sp>
        <p:nvSpPr>
          <p:cNvPr id="172" name="Shape 172"/>
          <p:cNvSpPr txBox="1"/>
          <p:nvPr>
            <p:ph idx="1" type="body"/>
          </p:nvPr>
        </p:nvSpPr>
        <p:spPr>
          <a:xfrm>
            <a:off x="311700" y="1145975"/>
            <a:ext cx="4722000" cy="3873000"/>
          </a:xfrm>
          <a:prstGeom prst="rect">
            <a:avLst/>
          </a:prstGeom>
        </p:spPr>
        <p:txBody>
          <a:bodyPr anchorCtr="0" anchor="t" bIns="91425" lIns="91425" rIns="91425" tIns="91425">
            <a:noAutofit/>
          </a:bodyPr>
          <a:lstStyle/>
          <a:p>
            <a:pPr lvl="0">
              <a:spcBef>
                <a:spcPts val="0"/>
              </a:spcBef>
              <a:buNone/>
            </a:pPr>
            <a:r>
              <a:rPr lang="da" sz="1400">
                <a:solidFill>
                  <a:schemeClr val="dk1"/>
                </a:solidFill>
              </a:rPr>
              <a:t>1) stadiet med pligt og handling, hvor mennesket træner moralsk bevidsthed og socialt ansvar </a:t>
            </a:r>
          </a:p>
          <a:p>
            <a:pPr lvl="0">
              <a:spcBef>
                <a:spcPts val="0"/>
              </a:spcBef>
              <a:buNone/>
            </a:pPr>
            <a:r>
              <a:rPr lang="da" sz="1400">
                <a:solidFill>
                  <a:schemeClr val="dk1"/>
                </a:solidFill>
              </a:rPr>
              <a:t>2) stadiet af viden, hvor mennesket opnår en viden om Gud, universet og menneskets begrænsninger og potentialer </a:t>
            </a:r>
          </a:p>
          <a:p>
            <a:pPr lvl="0">
              <a:spcBef>
                <a:spcPts val="0"/>
              </a:spcBef>
              <a:buNone/>
            </a:pPr>
            <a:r>
              <a:rPr lang="da" sz="1400">
                <a:solidFill>
                  <a:schemeClr val="dk1"/>
                </a:solidFill>
              </a:rPr>
              <a:t>3) stadiet med spirituel bestræbelse og anstrengelse, hvor sindet renses, og ens ego bearbejdes </a:t>
            </a:r>
          </a:p>
          <a:p>
            <a:pPr lvl="0">
              <a:spcBef>
                <a:spcPts val="0"/>
              </a:spcBef>
              <a:buNone/>
            </a:pPr>
            <a:r>
              <a:rPr lang="da" sz="1400">
                <a:solidFill>
                  <a:schemeClr val="dk1"/>
                </a:solidFill>
              </a:rPr>
              <a:t>4) stadiet med guddommelig nåde (nadar) </a:t>
            </a:r>
          </a:p>
          <a:p>
            <a:pPr lvl="0">
              <a:spcBef>
                <a:spcPts val="0"/>
              </a:spcBef>
              <a:buNone/>
            </a:pPr>
            <a:r>
              <a:rPr lang="da" sz="1400">
                <a:solidFill>
                  <a:schemeClr val="dk1"/>
                </a:solidFill>
              </a:rPr>
              <a:t>5) sandhedens stadie, hvor egoet er udslettet. </a:t>
            </a:r>
          </a:p>
          <a:p>
            <a:pPr lvl="0">
              <a:spcBef>
                <a:spcPts val="0"/>
              </a:spcBef>
              <a:buClr>
                <a:schemeClr val="dk1"/>
              </a:buClr>
              <a:buSzPct val="78571"/>
              <a:buFont typeface="Arial"/>
              <a:buNone/>
            </a:pPr>
            <a:r>
              <a:rPr lang="da" sz="1400">
                <a:solidFill>
                  <a:schemeClr val="dk1"/>
                </a:solidFill>
              </a:rPr>
              <a:t>De sidste to stadier kan ikke beskrives, men skal erfares.</a:t>
            </a:r>
          </a:p>
          <a:p>
            <a:pPr lvl="0">
              <a:spcBef>
                <a:spcPts val="0"/>
              </a:spcBef>
              <a:buNone/>
            </a:pPr>
            <a:r>
              <a:t/>
            </a:r>
            <a:endParaRPr/>
          </a:p>
        </p:txBody>
      </p:sp>
      <p:pic>
        <p:nvPicPr>
          <p:cNvPr id="173" name="Shape 173"/>
          <p:cNvPicPr preferRelativeResize="0"/>
          <p:nvPr/>
        </p:nvPicPr>
        <p:blipFill>
          <a:blip r:embed="rId3">
            <a:alphaModFix/>
          </a:blip>
          <a:stretch>
            <a:fillRect/>
          </a:stretch>
        </p:blipFill>
        <p:spPr>
          <a:xfrm>
            <a:off x="4984674" y="0"/>
            <a:ext cx="4159324" cy="2339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x="0" y="0"/>
          <a:ext cx="0" cy="0"/>
          <a:chOff x="0" y="0"/>
          <a:chExt cx="0" cy="0"/>
        </a:xfrm>
      </p:grpSpPr>
      <p:sp>
        <p:nvSpPr>
          <p:cNvPr id="178" name="Shape 17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Seva</a:t>
            </a:r>
          </a:p>
        </p:txBody>
      </p:sp>
      <p:sp>
        <p:nvSpPr>
          <p:cNvPr id="179" name="Shape 179"/>
          <p:cNvSpPr txBox="1"/>
          <p:nvPr>
            <p:ph idx="1" type="body"/>
          </p:nvPr>
        </p:nvSpPr>
        <p:spPr>
          <a:xfrm>
            <a:off x="311700" y="1152475"/>
            <a:ext cx="4370100" cy="3893400"/>
          </a:xfrm>
          <a:prstGeom prst="rect">
            <a:avLst/>
          </a:prstGeom>
        </p:spPr>
        <p:txBody>
          <a:bodyPr anchorCtr="0" anchor="t" bIns="91425" lIns="91425" rIns="91425" tIns="91425">
            <a:noAutofit/>
          </a:bodyPr>
          <a:lstStyle/>
          <a:p>
            <a:pPr lvl="0" rtl="0">
              <a:lnSpc>
                <a:spcPct val="179990"/>
              </a:lnSpc>
              <a:spcBef>
                <a:spcPts val="0"/>
              </a:spcBef>
              <a:spcAft>
                <a:spcPts val="0"/>
              </a:spcAft>
              <a:buClr>
                <a:schemeClr val="dk1"/>
              </a:buClr>
              <a:buSzPct val="61111"/>
              <a:buFont typeface="Arial"/>
              <a:buNone/>
            </a:pPr>
            <a:r>
              <a:rPr lang="da">
                <a:solidFill>
                  <a:schemeClr val="dk1"/>
                </a:solidFill>
              </a:rPr>
              <a:t>Frigørelsen, mukti, er forbundet med en aktiv deltagelse i livet og i andre mennesker, og det kommer især til udtryk i seva, som kan oversættes med service eller uselviske handlinger. At hjælpe andre opfattes i sikhismen som en måde at tilbede Gud på og realisere Guds lære i fællesskabet.</a:t>
            </a:r>
          </a:p>
          <a:p>
            <a:pPr lvl="0" rtl="0">
              <a:spcBef>
                <a:spcPts val="0"/>
              </a:spcBef>
              <a:spcAft>
                <a:spcPts val="0"/>
              </a:spcAft>
              <a:buClr>
                <a:schemeClr val="dk1"/>
              </a:buClr>
              <a:buSzPct val="91666"/>
              <a:buFont typeface="Arial"/>
              <a:buNone/>
            </a:pPr>
            <a:r>
              <a:t/>
            </a:r>
            <a:endParaRPr sz="1200">
              <a:solidFill>
                <a:schemeClr val="dk1"/>
              </a:solidFill>
              <a:latin typeface="Playfair Display"/>
              <a:ea typeface="Playfair Display"/>
              <a:cs typeface="Playfair Display"/>
              <a:sym typeface="Playfair Display"/>
            </a:endParaRPr>
          </a:p>
          <a:p>
            <a:pPr lvl="0">
              <a:spcBef>
                <a:spcPts val="0"/>
              </a:spcBef>
              <a:buNone/>
            </a:pPr>
            <a:r>
              <a:t/>
            </a:r>
            <a:endParaRPr/>
          </a:p>
        </p:txBody>
      </p:sp>
      <p:pic>
        <p:nvPicPr>
          <p:cNvPr descr="Khalsa-Aid2-640x400.jpg" id="180" name="Shape 180"/>
          <p:cNvPicPr preferRelativeResize="0"/>
          <p:nvPr/>
        </p:nvPicPr>
        <p:blipFill>
          <a:blip r:embed="rId3">
            <a:alphaModFix/>
          </a:blip>
          <a:stretch>
            <a:fillRect/>
          </a:stretch>
        </p:blipFill>
        <p:spPr>
          <a:xfrm>
            <a:off x="4471525" y="110100"/>
            <a:ext cx="4672475" cy="29202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 name="Shape 59"/>
        <p:cNvGrpSpPr/>
        <p:nvPr/>
      </p:nvGrpSpPr>
      <p:grpSpPr>
        <a:xfrm>
          <a:off x="0" y="0"/>
          <a:ext cx="0" cy="0"/>
          <a:chOff x="0" y="0"/>
          <a:chExt cx="0" cy="0"/>
        </a:xfrm>
      </p:grpSpPr>
      <p:sp>
        <p:nvSpPr>
          <p:cNvPr id="60" name="Shape 60"/>
          <p:cNvSpPr txBox="1"/>
          <p:nvPr>
            <p:ph type="title"/>
          </p:nvPr>
        </p:nvSpPr>
        <p:spPr>
          <a:xfrm>
            <a:off x="311700" y="445025"/>
            <a:ext cx="8520600" cy="1043100"/>
          </a:xfrm>
          <a:prstGeom prst="rect">
            <a:avLst/>
          </a:prstGeom>
        </p:spPr>
        <p:txBody>
          <a:bodyPr anchorCtr="0" anchor="t" bIns="91425" lIns="91425" rIns="91425" tIns="91425">
            <a:noAutofit/>
          </a:bodyPr>
          <a:lstStyle/>
          <a:p>
            <a:pPr lvl="0">
              <a:spcBef>
                <a:spcPts val="0"/>
              </a:spcBef>
              <a:buNone/>
            </a:pPr>
            <a:r>
              <a:rPr lang="da"/>
              <a:t>Sikhisme - en religion med global betydning og udbredelse</a:t>
            </a:r>
          </a:p>
        </p:txBody>
      </p:sp>
      <p:sp>
        <p:nvSpPr>
          <p:cNvPr id="61" name="Shape 61"/>
          <p:cNvSpPr txBox="1"/>
          <p:nvPr>
            <p:ph idx="1" type="body"/>
          </p:nvPr>
        </p:nvSpPr>
        <p:spPr>
          <a:xfrm>
            <a:off x="311700" y="1615125"/>
            <a:ext cx="4260300" cy="3352500"/>
          </a:xfrm>
          <a:prstGeom prst="rect">
            <a:avLst/>
          </a:prstGeom>
        </p:spPr>
        <p:txBody>
          <a:bodyPr anchorCtr="0" anchor="t" bIns="91425" lIns="91425" rIns="91425" tIns="91425">
            <a:noAutofit/>
          </a:bodyPr>
          <a:lstStyle/>
          <a:p>
            <a:pPr lvl="0">
              <a:spcBef>
                <a:spcPts val="0"/>
              </a:spcBef>
              <a:buNone/>
            </a:pPr>
            <a:r>
              <a:rPr lang="da" sz="1400">
                <a:solidFill>
                  <a:srgbClr val="000000"/>
                </a:solidFill>
              </a:rPr>
              <a:t>22 </a:t>
            </a:r>
            <a:r>
              <a:rPr lang="da" sz="1400">
                <a:solidFill>
                  <a:srgbClr val="000000"/>
                </a:solidFill>
              </a:rPr>
              <a:t>millioner</a:t>
            </a:r>
            <a:r>
              <a:rPr lang="da" sz="1400">
                <a:solidFill>
                  <a:srgbClr val="000000"/>
                </a:solidFill>
              </a:rPr>
              <a:t> sikher i verden. De fleste bor i Punjab i Indien.</a:t>
            </a:r>
          </a:p>
          <a:p>
            <a:pPr lvl="0">
              <a:spcBef>
                <a:spcPts val="0"/>
              </a:spcBef>
              <a:buNone/>
            </a:pPr>
            <a:r>
              <a:rPr lang="da" sz="1400">
                <a:solidFill>
                  <a:srgbClr val="000000"/>
                </a:solidFill>
              </a:rPr>
              <a:t>1 ½ -3 millioner bor i diaspora. Primært USA, Canada og England.</a:t>
            </a:r>
          </a:p>
          <a:p>
            <a:pPr lvl="0">
              <a:spcBef>
                <a:spcPts val="0"/>
              </a:spcBef>
              <a:buNone/>
            </a:pPr>
            <a:r>
              <a:rPr lang="da" sz="1400">
                <a:solidFill>
                  <a:srgbClr val="000000"/>
                </a:solidFill>
              </a:rPr>
              <a:t>Der bor også sikher i Danmark (gurdwara i Vanløse). </a:t>
            </a:r>
          </a:p>
          <a:p>
            <a:pPr lvl="0" rtl="0">
              <a:lnSpc>
                <a:spcPct val="100000"/>
              </a:lnSpc>
              <a:spcBef>
                <a:spcPts val="0"/>
              </a:spcBef>
              <a:spcAft>
                <a:spcPts val="0"/>
              </a:spcAft>
              <a:buClr>
                <a:schemeClr val="dk1"/>
              </a:buClr>
              <a:buSzPct val="78571"/>
              <a:buFont typeface="Arial"/>
              <a:buNone/>
            </a:pPr>
            <a:r>
              <a:rPr lang="da" sz="1400">
                <a:solidFill>
                  <a:srgbClr val="000000"/>
                </a:solidFill>
              </a:rPr>
              <a:t>Sikhisme er med andre ord “en større, nulevende religion med en længere historie og global betydning og udbredelse (jf. læreplan).</a:t>
            </a:r>
          </a:p>
        </p:txBody>
      </p:sp>
      <p:pic>
        <p:nvPicPr>
          <p:cNvPr id="62" name="Shape 62"/>
          <p:cNvPicPr preferRelativeResize="0"/>
          <p:nvPr/>
        </p:nvPicPr>
        <p:blipFill>
          <a:blip r:embed="rId3">
            <a:alphaModFix/>
          </a:blip>
          <a:stretch>
            <a:fillRect/>
          </a:stretch>
        </p:blipFill>
        <p:spPr>
          <a:xfrm>
            <a:off x="4724400" y="1640525"/>
            <a:ext cx="4267200" cy="28523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x="0" y="0"/>
          <a:ext cx="0" cy="0"/>
          <a:chOff x="0" y="0"/>
          <a:chExt cx="0" cy="0"/>
        </a:xfrm>
      </p:grpSpPr>
      <p:sp>
        <p:nvSpPr>
          <p:cNvPr id="185" name="Shape 18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Bingo!</a:t>
            </a:r>
          </a:p>
        </p:txBody>
      </p:sp>
      <p:sp>
        <p:nvSpPr>
          <p:cNvPr id="186" name="Shape 186"/>
          <p:cNvSpPr txBox="1"/>
          <p:nvPr>
            <p:ph idx="1" type="body"/>
          </p:nvPr>
        </p:nvSpPr>
        <p:spPr>
          <a:xfrm>
            <a:off x="311700" y="1152475"/>
            <a:ext cx="3852000" cy="3416400"/>
          </a:xfrm>
          <a:prstGeom prst="rect">
            <a:avLst/>
          </a:prstGeom>
        </p:spPr>
        <p:txBody>
          <a:bodyPr anchorCtr="0" anchor="t" bIns="91425" lIns="91425" rIns="91425" tIns="91425">
            <a:noAutofit/>
          </a:bodyPr>
          <a:lstStyle/>
          <a:p>
            <a:pPr lvl="0">
              <a:spcBef>
                <a:spcPts val="0"/>
              </a:spcBef>
              <a:buNone/>
            </a:pPr>
            <a:r>
              <a:rPr lang="da">
                <a:solidFill>
                  <a:srgbClr val="000000"/>
                </a:solidFill>
              </a:rPr>
              <a:t>Træne mundtlighed</a:t>
            </a:r>
          </a:p>
        </p:txBody>
      </p:sp>
      <p:pic>
        <p:nvPicPr>
          <p:cNvPr id="187" name="Shape 187"/>
          <p:cNvPicPr preferRelativeResize="0"/>
          <p:nvPr/>
        </p:nvPicPr>
        <p:blipFill>
          <a:blip r:embed="rId3">
            <a:alphaModFix/>
          </a:blip>
          <a:stretch>
            <a:fillRect/>
          </a:stretch>
        </p:blipFill>
        <p:spPr>
          <a:xfrm>
            <a:off x="3609975" y="0"/>
            <a:ext cx="5534025"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1" name="Shape 191"/>
        <p:cNvGrpSpPr/>
        <p:nvPr/>
      </p:nvGrpSpPr>
      <p:grpSpPr>
        <a:xfrm>
          <a:off x="0" y="0"/>
          <a:ext cx="0" cy="0"/>
          <a:chOff x="0" y="0"/>
          <a:chExt cx="0" cy="0"/>
        </a:xfrm>
      </p:grpSpPr>
      <p:sp>
        <p:nvSpPr>
          <p:cNvPr id="192" name="Shape 192"/>
          <p:cNvSpPr txBox="1"/>
          <p:nvPr>
            <p:ph type="title"/>
          </p:nvPr>
        </p:nvSpPr>
        <p:spPr>
          <a:xfrm>
            <a:off x="311700" y="445025"/>
            <a:ext cx="8520600" cy="974700"/>
          </a:xfrm>
          <a:prstGeom prst="rect">
            <a:avLst/>
          </a:prstGeom>
        </p:spPr>
        <p:txBody>
          <a:bodyPr anchorCtr="0" anchor="t" bIns="91425" lIns="91425" rIns="91425" tIns="91425">
            <a:noAutofit/>
          </a:bodyPr>
          <a:lstStyle/>
          <a:p>
            <a:pPr lvl="0">
              <a:spcBef>
                <a:spcPts val="0"/>
              </a:spcBef>
              <a:buNone/>
            </a:pPr>
            <a:r>
              <a:rPr lang="da"/>
              <a:t>Centrale forestillinger = </a:t>
            </a:r>
          </a:p>
          <a:p>
            <a:pPr lvl="0">
              <a:spcBef>
                <a:spcPts val="0"/>
              </a:spcBef>
              <a:buNone/>
            </a:pPr>
            <a:r>
              <a:rPr lang="da"/>
              <a:t>Kildelæsning trænes for alvor</a:t>
            </a:r>
          </a:p>
        </p:txBody>
      </p:sp>
      <p:sp>
        <p:nvSpPr>
          <p:cNvPr id="193" name="Shape 193"/>
          <p:cNvSpPr txBox="1"/>
          <p:nvPr>
            <p:ph idx="1" type="body"/>
          </p:nvPr>
        </p:nvSpPr>
        <p:spPr>
          <a:xfrm>
            <a:off x="311700" y="1576025"/>
            <a:ext cx="4096200" cy="2992800"/>
          </a:xfrm>
          <a:prstGeom prst="rect">
            <a:avLst/>
          </a:prstGeom>
        </p:spPr>
        <p:txBody>
          <a:bodyPr anchorCtr="0" anchor="t" bIns="91425" lIns="91425" rIns="91425" tIns="91425">
            <a:noAutofit/>
          </a:bodyPr>
          <a:lstStyle/>
          <a:p>
            <a:pPr lvl="0">
              <a:spcBef>
                <a:spcPts val="0"/>
              </a:spcBef>
              <a:buNone/>
            </a:pPr>
            <a:r>
              <a:rPr lang="da"/>
              <a:t>Progression. </a:t>
            </a:r>
          </a:p>
          <a:p>
            <a:pPr lvl="0">
              <a:spcBef>
                <a:spcPts val="0"/>
              </a:spcBef>
              <a:buNone/>
            </a:pPr>
            <a:r>
              <a:rPr lang="da"/>
              <a:t>Metodeark: Tekstlæsning i religion</a:t>
            </a:r>
          </a:p>
          <a:p>
            <a:pPr lvl="0">
              <a:spcBef>
                <a:spcPts val="0"/>
              </a:spcBef>
              <a:buNone/>
            </a:pPr>
            <a:r>
              <a:rPr lang="da"/>
              <a:t>Elevark til forberedelse → selvstændig læsning</a:t>
            </a:r>
          </a:p>
          <a:p>
            <a:pPr lvl="0">
              <a:spcBef>
                <a:spcPts val="0"/>
              </a:spcBef>
              <a:buNone/>
            </a:pPr>
            <a:r>
              <a:t/>
            </a:r>
            <a:endParaRPr/>
          </a:p>
        </p:txBody>
      </p:sp>
      <p:pic>
        <p:nvPicPr>
          <p:cNvPr descr="elevark.PNG" id="194" name="Shape 194"/>
          <p:cNvPicPr preferRelativeResize="0"/>
          <p:nvPr/>
        </p:nvPicPr>
        <p:blipFill>
          <a:blip r:embed="rId3">
            <a:alphaModFix/>
          </a:blip>
          <a:stretch>
            <a:fillRect/>
          </a:stretch>
        </p:blipFill>
        <p:spPr>
          <a:xfrm>
            <a:off x="5502816" y="-48487"/>
            <a:ext cx="3641182" cy="52404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txBox="1"/>
          <p:nvPr>
            <p:ph type="title"/>
          </p:nvPr>
        </p:nvSpPr>
        <p:spPr>
          <a:xfrm>
            <a:off x="311700" y="445025"/>
            <a:ext cx="8520600" cy="1023900"/>
          </a:xfrm>
          <a:prstGeom prst="rect">
            <a:avLst/>
          </a:prstGeom>
        </p:spPr>
        <p:txBody>
          <a:bodyPr anchorCtr="0" anchor="t" bIns="91425" lIns="91425" rIns="91425" tIns="91425">
            <a:noAutofit/>
          </a:bodyPr>
          <a:lstStyle/>
          <a:p>
            <a:pPr lvl="0">
              <a:spcBef>
                <a:spcPts val="0"/>
              </a:spcBef>
              <a:buNone/>
            </a:pPr>
            <a:r>
              <a:rPr lang="da"/>
              <a:t>Når elever føler sig på herrens mark!</a:t>
            </a:r>
          </a:p>
          <a:p>
            <a:pPr lvl="0">
              <a:spcBef>
                <a:spcPts val="0"/>
              </a:spcBef>
              <a:buNone/>
            </a:pPr>
            <a:r>
              <a:rPr lang="da"/>
              <a:t>Løft kildelæsning til meta-niveau</a:t>
            </a:r>
          </a:p>
        </p:txBody>
      </p:sp>
      <p:sp>
        <p:nvSpPr>
          <p:cNvPr id="200" name="Shape 200"/>
          <p:cNvSpPr txBox="1"/>
          <p:nvPr>
            <p:ph idx="1" type="body"/>
          </p:nvPr>
        </p:nvSpPr>
        <p:spPr>
          <a:xfrm>
            <a:off x="311700" y="1468925"/>
            <a:ext cx="5922900" cy="3596400"/>
          </a:xfrm>
          <a:prstGeom prst="rect">
            <a:avLst/>
          </a:prstGeom>
        </p:spPr>
        <p:txBody>
          <a:bodyPr anchorCtr="0" anchor="t" bIns="91425" lIns="91425" rIns="91425" tIns="91425">
            <a:noAutofit/>
          </a:bodyPr>
          <a:lstStyle/>
          <a:p>
            <a:pPr lvl="0">
              <a:spcBef>
                <a:spcPts val="0"/>
              </a:spcBef>
              <a:buNone/>
            </a:pPr>
            <a:r>
              <a:rPr lang="da" sz="1400">
                <a:solidFill>
                  <a:srgbClr val="000000"/>
                </a:solidFill>
              </a:rPr>
              <a:t>Metakognitiv kildeforståelse: At sætte eleven i stand til at gennemskue de metodiske aktiviteter (hvad gør man) ved kildelæsning samt de læringsmæssige processer (hvorfor gør man det).</a:t>
            </a:r>
          </a:p>
          <a:p>
            <a:pPr lvl="0">
              <a:spcBef>
                <a:spcPts val="0"/>
              </a:spcBef>
              <a:buNone/>
            </a:pPr>
            <a:r>
              <a:rPr b="1" lang="da" sz="1400">
                <a:solidFill>
                  <a:srgbClr val="000000"/>
                </a:solidFill>
              </a:rPr>
              <a:t>V</a:t>
            </a:r>
            <a:r>
              <a:rPr b="1" lang="da" sz="1400">
                <a:solidFill>
                  <a:srgbClr val="000000"/>
                </a:solidFill>
              </a:rPr>
              <a:t>ideo-kildegennemgang af </a:t>
            </a:r>
            <a:r>
              <a:rPr b="1" lang="da" sz="1400">
                <a:solidFill>
                  <a:srgbClr val="000000"/>
                </a:solidFill>
              </a:rPr>
              <a:t>Lektor Ljungcrantz (a.k.a. Darth Vader).</a:t>
            </a:r>
          </a:p>
          <a:p>
            <a:pPr lvl="0">
              <a:spcBef>
                <a:spcPts val="0"/>
              </a:spcBef>
              <a:buNone/>
            </a:pPr>
            <a:r>
              <a:rPr lang="da" sz="1400">
                <a:solidFill>
                  <a:srgbClr val="000000"/>
                </a:solidFill>
              </a:rPr>
              <a:t>Refleksionsspørgsmål til efterfølgende diskussion:</a:t>
            </a:r>
          </a:p>
          <a:p>
            <a:pPr lvl="0">
              <a:spcBef>
                <a:spcPts val="0"/>
              </a:spcBef>
              <a:buClr>
                <a:schemeClr val="dk1"/>
              </a:buClr>
              <a:buSzPct val="78571"/>
              <a:buFont typeface="Arial"/>
              <a:buNone/>
            </a:pPr>
            <a:r>
              <a:rPr lang="da" sz="1400">
                <a:solidFill>
                  <a:schemeClr val="dk1"/>
                </a:solidFill>
              </a:rPr>
              <a:t>Hvordan karakteristik, analyse og fortolkning og perspektivering gribes an.</a:t>
            </a:r>
          </a:p>
          <a:p>
            <a:pPr lvl="0">
              <a:spcBef>
                <a:spcPts val="0"/>
              </a:spcBef>
              <a:buClr>
                <a:schemeClr val="dk1"/>
              </a:buClr>
              <a:buSzPct val="78571"/>
              <a:buFont typeface="Arial"/>
              <a:buNone/>
            </a:pPr>
            <a:r>
              <a:rPr lang="da" sz="1400">
                <a:solidFill>
                  <a:schemeClr val="dk1"/>
                </a:solidFill>
              </a:rPr>
              <a:t>På hvilken måde sikres religionsfaglig terminologi?</a:t>
            </a:r>
          </a:p>
          <a:p>
            <a:pPr lvl="0">
              <a:spcBef>
                <a:spcPts val="0"/>
              </a:spcBef>
              <a:buClr>
                <a:schemeClr val="dk1"/>
              </a:buClr>
              <a:buSzPct val="78571"/>
              <a:buFont typeface="Arial"/>
              <a:buNone/>
            </a:pPr>
            <a:r>
              <a:rPr lang="da" sz="1400">
                <a:solidFill>
                  <a:schemeClr val="dk1"/>
                </a:solidFill>
              </a:rPr>
              <a:t>Vekslen ml tekstnær gennemgang og centrale religiøse forestillinger i sikhisme?</a:t>
            </a:r>
          </a:p>
          <a:p>
            <a:pPr lvl="0">
              <a:spcBef>
                <a:spcPts val="0"/>
              </a:spcBef>
              <a:buNone/>
            </a:pPr>
            <a:r>
              <a:t/>
            </a:r>
            <a:endParaRPr sz="1400">
              <a:solidFill>
                <a:srgbClr val="000000"/>
              </a:solidFill>
            </a:endParaRPr>
          </a:p>
          <a:p>
            <a:pPr lvl="0">
              <a:spcBef>
                <a:spcPts val="0"/>
              </a:spcBef>
              <a:buNone/>
            </a:pPr>
            <a:r>
              <a:t/>
            </a:r>
            <a:endParaRPr/>
          </a:p>
          <a:p>
            <a:pPr lvl="0">
              <a:spcBef>
                <a:spcPts val="0"/>
              </a:spcBef>
              <a:buNone/>
            </a:pPr>
            <a:r>
              <a:t/>
            </a:r>
            <a:endParaRPr/>
          </a:p>
          <a:p>
            <a:pPr lvl="0">
              <a:spcBef>
                <a:spcPts val="0"/>
              </a:spcBef>
              <a:buNone/>
            </a:pPr>
            <a:r>
              <a:t/>
            </a:r>
            <a:endParaRPr/>
          </a:p>
        </p:txBody>
      </p:sp>
      <p:pic>
        <p:nvPicPr>
          <p:cNvPr id="201" name="Shape 201"/>
          <p:cNvPicPr preferRelativeResize="0"/>
          <p:nvPr/>
        </p:nvPicPr>
        <p:blipFill>
          <a:blip r:embed="rId3">
            <a:alphaModFix/>
          </a:blip>
          <a:stretch>
            <a:fillRect/>
          </a:stretch>
        </p:blipFill>
        <p:spPr>
          <a:xfrm>
            <a:off x="6234600" y="0"/>
            <a:ext cx="2909400" cy="2182024"/>
          </a:xfrm>
          <a:prstGeom prst="rect">
            <a:avLst/>
          </a:prstGeom>
          <a:noFill/>
          <a:ln>
            <a:noFill/>
          </a:ln>
        </p:spPr>
      </p:pic>
      <p:sp>
        <p:nvSpPr>
          <p:cNvPr descr="Beskrivelse" id="202" name="Shape 202" title="Sikhisme  kildegennemgang">
            <a:hlinkClick r:id="rId4"/>
          </p:cNvPr>
          <p:cNvSpPr/>
          <p:nvPr/>
        </p:nvSpPr>
        <p:spPr>
          <a:xfrm>
            <a:off x="6539400" y="3190049"/>
            <a:ext cx="2604600" cy="1953449"/>
          </a:xfrm>
          <a:prstGeom prst="rect">
            <a:avLst/>
          </a:prstGeom>
          <a:blipFill>
            <a:blip r:embed="rId5">
              <a:alphaModFix/>
            </a:blip>
            <a:stretch>
              <a:fillRect/>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Ritualer og gurdwara</a:t>
            </a:r>
          </a:p>
        </p:txBody>
      </p:sp>
      <p:sp>
        <p:nvSpPr>
          <p:cNvPr id="208" name="Shape 20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da"/>
              <a:t>På feltarbejde til Gurdwara i Vanløse.</a:t>
            </a:r>
          </a:p>
        </p:txBody>
      </p:sp>
      <p:pic>
        <p:nvPicPr>
          <p:cNvPr descr="11845217_752483588196024_3016951300283971192_o.jpg" id="209" name="Shape 209"/>
          <p:cNvPicPr preferRelativeResize="0"/>
          <p:nvPr/>
        </p:nvPicPr>
        <p:blipFill>
          <a:blip r:embed="rId3">
            <a:alphaModFix/>
          </a:blip>
          <a:stretch>
            <a:fillRect/>
          </a:stretch>
        </p:blipFill>
        <p:spPr>
          <a:xfrm>
            <a:off x="4433724" y="0"/>
            <a:ext cx="4710277" cy="3141724"/>
          </a:xfrm>
          <a:prstGeom prst="rect">
            <a:avLst/>
          </a:prstGeom>
          <a:noFill/>
          <a:ln>
            <a:noFill/>
          </a:ln>
        </p:spPr>
      </p:pic>
      <p:pic>
        <p:nvPicPr>
          <p:cNvPr id="210" name="Shape 210"/>
          <p:cNvPicPr preferRelativeResize="0"/>
          <p:nvPr/>
        </p:nvPicPr>
        <p:blipFill>
          <a:blip r:embed="rId4">
            <a:alphaModFix/>
          </a:blip>
          <a:stretch>
            <a:fillRect/>
          </a:stretch>
        </p:blipFill>
        <p:spPr>
          <a:xfrm>
            <a:off x="600075" y="1584624"/>
            <a:ext cx="3606189" cy="3416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4" name="Shape 214"/>
        <p:cNvGrpSpPr/>
        <p:nvPr/>
      </p:nvGrpSpPr>
      <p:grpSpPr>
        <a:xfrm>
          <a:off x="0" y="0"/>
          <a:ext cx="0" cy="0"/>
          <a:chOff x="0" y="0"/>
          <a:chExt cx="0" cy="0"/>
        </a:xfrm>
      </p:grpSpPr>
      <p:sp>
        <p:nvSpPr>
          <p:cNvPr id="215" name="Shape 21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216" name="Shape 216"/>
          <p:cNvSpPr txBox="1"/>
          <p:nvPr>
            <p:ph idx="1" type="body"/>
          </p:nvPr>
        </p:nvSpPr>
        <p:spPr>
          <a:xfrm>
            <a:off x="311700" y="1152475"/>
            <a:ext cx="4569600" cy="38322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da" sz="2400">
                <a:solidFill>
                  <a:schemeClr val="dk1"/>
                </a:solidFill>
              </a:rPr>
              <a:t>Særligt vigtige rituelle aktiviteter i gurdwaraen er musik (kaldes kirtan) og recitation. Disse opfattes som en tilbedelse af Gud, en hyldest til Guds egenskaber og en mulighed for at vække det guddommelige i mennesket for såvel dem, som udfører det som dem, der lytter.</a:t>
            </a:r>
          </a:p>
          <a:p>
            <a:pPr lvl="0">
              <a:spcBef>
                <a:spcPts val="0"/>
              </a:spcBef>
              <a:buNone/>
            </a:pPr>
            <a:r>
              <a:t/>
            </a:r>
            <a:endParaRPr/>
          </a:p>
        </p:txBody>
      </p:sp>
      <p:sp>
        <p:nvSpPr>
          <p:cNvPr descr="The Mool Mantar is the most important composition contained within the Sri Guru Granth Sahib, the holy scripture of the Sikhs; it is the basis of Sikhism.Together the words &quot;Mool Mantar&quot; mean the &quot;Main chant&quot; or &quot;root verse&quot;. It’s importance is emphasised by the fact that it is the first composition to appear in the holy Granth of the Sikhs and that it appears before Japji Sahib .  The Mool Mantar is said to be the first composition uttered by Guru Nanak Dev upon enlightenment  It is repeated each day during early morning prayer. The first words of the Mool Mantar are 'Ik Onkar' meaning 'there is one God'.   Composed by - Shri Guru Nanak Dev ji ( 1st Guru of Sikhs)  Recited by - Snatam Kaur    Translation of Mool Mantar :  Ik ONkaar There is Only One God  Sat Naam Truth is His Name  kartaa purakh nirbh-a-o nirvair akaal moorat He is the Creator, Protector, Without Fear, No Enmity, The First Entity,  ajoonee saibhN gur parsaad: jap. Never born, Self-perpetuating; With the Guru’s grace: Recite!  aad sach jugaad sach. True in the beginning, True Through the Ages,  hai bhee sach naanak hosee bhee sach. True even now and says Nanak will be True in the future" id="217" name="Shape 217" title="Mool Mantar Meditation - Ik Onkar ( Japji Sahib) - Snatam Kaur">
            <a:hlinkClick r:id="rId3"/>
          </p:cNvPr>
          <p:cNvSpPr/>
          <p:nvPr/>
        </p:nvSpPr>
        <p:spPr>
          <a:xfrm>
            <a:off x="5258350" y="1579487"/>
            <a:ext cx="3416499" cy="2562374"/>
          </a:xfrm>
          <a:prstGeom prst="rect">
            <a:avLst/>
          </a:prstGeom>
          <a:blipFill>
            <a:blip r:embed="rId4">
              <a:alphaModFix/>
            </a:blip>
            <a:stretch>
              <a:fillRect/>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 name="Shape 221"/>
        <p:cNvGrpSpPr/>
        <p:nvPr/>
      </p:nvGrpSpPr>
      <p:grpSpPr>
        <a:xfrm>
          <a:off x="0" y="0"/>
          <a:ext cx="0" cy="0"/>
          <a:chOff x="0" y="0"/>
          <a:chExt cx="0" cy="0"/>
        </a:xfrm>
      </p:grpSpPr>
      <p:sp>
        <p:nvSpPr>
          <p:cNvPr id="222" name="Shape 22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Ritualers meningsløshed (Frits Staal)</a:t>
            </a:r>
          </a:p>
        </p:txBody>
      </p:sp>
      <p:sp>
        <p:nvSpPr>
          <p:cNvPr id="223" name="Shape 22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da">
                <a:solidFill>
                  <a:schemeClr val="dk1"/>
                </a:solidFill>
              </a:rPr>
              <a:t>Kirtan, musikalsk tilbedelse og recitation er eksempler på ritualer, hvor handlingen og handlingens korrekte udførelse er i fokus frem for handlingens symbolske mening og betydning. Frits staal kalder det for “ritualers meningsløshed” og understreger dermed, at ritualets regler og ikke resultat og symbolik er centralt.</a:t>
            </a:r>
          </a:p>
          <a:p>
            <a:pPr lvl="0">
              <a:spcBef>
                <a:spcPts val="0"/>
              </a:spcBef>
              <a:buNone/>
            </a:pPr>
            <a:r>
              <a:t/>
            </a:r>
            <a:endParaRPr/>
          </a:p>
        </p:txBody>
      </p:sp>
      <p:pic>
        <p:nvPicPr>
          <p:cNvPr descr="Kirtan gurdwara.jpg" id="224" name="Shape 224"/>
          <p:cNvPicPr preferRelativeResize="0"/>
          <p:nvPr/>
        </p:nvPicPr>
        <p:blipFill>
          <a:blip r:embed="rId3">
            <a:alphaModFix/>
          </a:blip>
          <a:stretch>
            <a:fillRect/>
          </a:stretch>
        </p:blipFill>
        <p:spPr>
          <a:xfrm>
            <a:off x="3977974" y="2567425"/>
            <a:ext cx="5166023" cy="2576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x="0" y="0"/>
          <a:ext cx="0" cy="0"/>
          <a:chOff x="0" y="0"/>
          <a:chExt cx="0" cy="0"/>
        </a:xfrm>
      </p:grpSpPr>
      <p:sp>
        <p:nvSpPr>
          <p:cNvPr id="229" name="Shape 22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Khalsa-broderskabet</a:t>
            </a:r>
          </a:p>
        </p:txBody>
      </p:sp>
      <p:sp>
        <p:nvSpPr>
          <p:cNvPr id="230" name="Shape 230"/>
          <p:cNvSpPr txBox="1"/>
          <p:nvPr>
            <p:ph idx="1" type="body"/>
          </p:nvPr>
        </p:nvSpPr>
        <p:spPr>
          <a:xfrm>
            <a:off x="311700" y="1152475"/>
            <a:ext cx="6109800" cy="3416400"/>
          </a:xfrm>
          <a:prstGeom prst="rect">
            <a:avLst/>
          </a:prstGeom>
        </p:spPr>
        <p:txBody>
          <a:bodyPr anchorCtr="0" anchor="t" bIns="91425" lIns="91425" rIns="91425" tIns="91425">
            <a:noAutofit/>
          </a:bodyPr>
          <a:lstStyle/>
          <a:p>
            <a:pPr lvl="0">
              <a:spcBef>
                <a:spcPts val="0"/>
              </a:spcBef>
              <a:buNone/>
            </a:pPr>
            <a:r>
              <a:rPr lang="da">
                <a:solidFill>
                  <a:srgbClr val="000000"/>
                </a:solidFill>
              </a:rPr>
              <a:t>Religiøst engagement</a:t>
            </a:r>
          </a:p>
          <a:p>
            <a:pPr lvl="0">
              <a:spcBef>
                <a:spcPts val="0"/>
              </a:spcBef>
              <a:buNone/>
            </a:pPr>
            <a:r>
              <a:rPr lang="da">
                <a:solidFill>
                  <a:srgbClr val="000000"/>
                </a:solidFill>
              </a:rPr>
              <a:t>Indvielsesritualet</a:t>
            </a:r>
          </a:p>
          <a:p>
            <a:pPr lvl="0">
              <a:spcBef>
                <a:spcPts val="0"/>
              </a:spcBef>
              <a:buNone/>
            </a:pPr>
            <a:r>
              <a:rPr lang="da">
                <a:solidFill>
                  <a:srgbClr val="000000"/>
                </a:solidFill>
              </a:rPr>
              <a:t>Er man en del af Khalsa, skal man meditere og bede hver dag, aldrig klippe håret og ikke anvende rusmidler. Derudover skal man dedikere 10 % af sin indtægt til godgørende formål samt 10 % af sit døgn på frivilligt arbejde til gavn for andre mennesker (seva). 5 k’er.</a:t>
            </a:r>
          </a:p>
          <a:p>
            <a:pPr lvl="0">
              <a:spcBef>
                <a:spcPts val="0"/>
              </a:spcBef>
              <a:buClr>
                <a:schemeClr val="dk1"/>
              </a:buClr>
              <a:buSzPct val="61111"/>
              <a:buFont typeface="Arial"/>
              <a:buNone/>
            </a:pPr>
            <a:r>
              <a:rPr lang="da">
                <a:solidFill>
                  <a:srgbClr val="000000"/>
                </a:solidFill>
              </a:rPr>
              <a:t>Normativt ideal blandt sikher.</a:t>
            </a:r>
          </a:p>
          <a:p>
            <a:pPr lvl="0">
              <a:spcBef>
                <a:spcPts val="0"/>
              </a:spcBef>
              <a:buNone/>
            </a:pPr>
            <a:r>
              <a:t/>
            </a:r>
            <a:endParaRPr/>
          </a:p>
        </p:txBody>
      </p:sp>
      <p:pic>
        <p:nvPicPr>
          <p:cNvPr descr="93148-004-FF19F8E7.jpg" id="231" name="Shape 231"/>
          <p:cNvPicPr preferRelativeResize="0"/>
          <p:nvPr/>
        </p:nvPicPr>
        <p:blipFill>
          <a:blip r:embed="rId3">
            <a:alphaModFix/>
          </a:blip>
          <a:stretch>
            <a:fillRect/>
          </a:stretch>
        </p:blipFill>
        <p:spPr>
          <a:xfrm>
            <a:off x="6368225" y="0"/>
            <a:ext cx="2775775" cy="3927983"/>
          </a:xfrm>
          <a:prstGeom prst="rect">
            <a:avLst/>
          </a:prstGeom>
          <a:noFill/>
          <a:ln>
            <a:noFill/>
          </a:ln>
        </p:spPr>
      </p:pic>
      <p:sp>
        <p:nvSpPr>
          <p:cNvPr descr="For more like this subscribe to the Open University channel https://www.youtube.com/channel/UCXsH4hSV_kEdAOsupMMm4Qw  Free learning from The Open University http://www.open.ac.uk/openlearn/history-the-arts/culture/religious-studies  ---  Initiation into a strict Sikh sect.  (Part 1 of 2)  Playlist link http://www.youtube.com/playlist?list=PLC2ADCC82F380B907  Transcript link http://media-podcast.open.ac.uk/feeds/a217-intro-religions/transcript/a217-sikhism-khalsa-initiation.pdf  ---  Study 'Introducing religions' with the OU http://www3.open.ac.uk/study/undergraduate/course/a217.htm  Explore qualifications in Arts and Humanities with the OU http://www3.open.ac.uk/study/undergraduate/arts-and-humanities/index.htm   ---" id="232" name="Shape 232" title="Initiation into a Sikh sect - Introducing religions (1/2)">
            <a:hlinkClick r:id="rId4"/>
          </p:cNvPr>
          <p:cNvSpPr/>
          <p:nvPr/>
        </p:nvSpPr>
        <p:spPr>
          <a:xfrm>
            <a:off x="6368225" y="3061675"/>
            <a:ext cx="2775775" cy="2081825"/>
          </a:xfrm>
          <a:prstGeom prst="rect">
            <a:avLst/>
          </a:prstGeom>
          <a:blipFill>
            <a:blip r:embed="rId5">
              <a:alphaModFix/>
            </a:blip>
            <a:stretch>
              <a:fillRect/>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6" name="Shape 236"/>
        <p:cNvGrpSpPr/>
        <p:nvPr/>
      </p:nvGrpSpPr>
      <p:grpSpPr>
        <a:xfrm>
          <a:off x="0" y="0"/>
          <a:ext cx="0" cy="0"/>
          <a:chOff x="0" y="0"/>
          <a:chExt cx="0" cy="0"/>
        </a:xfrm>
      </p:grpSpPr>
      <p:sp>
        <p:nvSpPr>
          <p:cNvPr id="237" name="Shape 23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Begrebsbang!</a:t>
            </a:r>
          </a:p>
        </p:txBody>
      </p:sp>
      <p:sp>
        <p:nvSpPr>
          <p:cNvPr id="238" name="Shape 23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da"/>
              <a:t>Begrebs-øvelse.</a:t>
            </a:r>
          </a:p>
          <a:p>
            <a:pPr lvl="0">
              <a:spcBef>
                <a:spcPts val="0"/>
              </a:spcBef>
              <a:buNone/>
            </a:pPr>
            <a:r>
              <a:t/>
            </a:r>
            <a:endParaRPr/>
          </a:p>
        </p:txBody>
      </p:sp>
      <p:pic>
        <p:nvPicPr>
          <p:cNvPr id="239" name="Shape 239"/>
          <p:cNvPicPr preferRelativeResize="0"/>
          <p:nvPr/>
        </p:nvPicPr>
        <p:blipFill>
          <a:blip r:embed="rId3">
            <a:alphaModFix/>
          </a:blip>
          <a:stretch>
            <a:fillRect/>
          </a:stretch>
        </p:blipFill>
        <p:spPr>
          <a:xfrm>
            <a:off x="4000500" y="0"/>
            <a:ext cx="51435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3" name="Shape 243"/>
        <p:cNvGrpSpPr/>
        <p:nvPr/>
      </p:nvGrpSpPr>
      <p:grpSpPr>
        <a:xfrm>
          <a:off x="0" y="0"/>
          <a:ext cx="0" cy="0"/>
          <a:chOff x="0" y="0"/>
          <a:chExt cx="0" cy="0"/>
        </a:xfrm>
      </p:grpSpPr>
      <p:sp>
        <p:nvSpPr>
          <p:cNvPr id="244" name="Shape 244"/>
          <p:cNvSpPr txBox="1"/>
          <p:nvPr>
            <p:ph type="title"/>
          </p:nvPr>
        </p:nvSpPr>
        <p:spPr>
          <a:xfrm>
            <a:off x="311700" y="445025"/>
            <a:ext cx="8520600" cy="7074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b="1" lang="da" sz="2400"/>
              <a:t>Sikher i diaspora</a:t>
            </a:r>
          </a:p>
        </p:txBody>
      </p:sp>
      <p:sp>
        <p:nvSpPr>
          <p:cNvPr id="245" name="Shape 245"/>
          <p:cNvSpPr txBox="1"/>
          <p:nvPr>
            <p:ph idx="1" type="body"/>
          </p:nvPr>
        </p:nvSpPr>
        <p:spPr>
          <a:xfrm>
            <a:off x="311700" y="1152475"/>
            <a:ext cx="6070499" cy="3416400"/>
          </a:xfrm>
          <a:prstGeom prst="rect">
            <a:avLst/>
          </a:prstGeom>
        </p:spPr>
        <p:txBody>
          <a:bodyPr anchorCtr="0" anchor="t" bIns="91425" lIns="91425" rIns="91425" tIns="91425">
            <a:noAutofit/>
          </a:bodyPr>
          <a:lstStyle/>
          <a:p>
            <a:pPr lvl="0">
              <a:spcBef>
                <a:spcPts val="0"/>
              </a:spcBef>
              <a:buNone/>
            </a:pPr>
            <a:r>
              <a:rPr lang="da">
                <a:solidFill>
                  <a:schemeClr val="dk1"/>
                </a:solidFill>
              </a:rPr>
              <a:t>I Punjab i Indien tages religionen for givet, men som minoritetsreligion i en vestlig kontekst skal arven genfindes, tilpasses og redefineres. Sikhismen er derfor også i forandring og bevægelse.</a:t>
            </a:r>
          </a:p>
          <a:p>
            <a:pPr lvl="0">
              <a:spcBef>
                <a:spcPts val="0"/>
              </a:spcBef>
              <a:buClr>
                <a:schemeClr val="dk1"/>
              </a:buClr>
              <a:buSzPct val="61111"/>
              <a:buFont typeface="Arial"/>
              <a:buNone/>
            </a:pPr>
            <a:r>
              <a:rPr lang="da">
                <a:solidFill>
                  <a:schemeClr val="dk1"/>
                </a:solidFill>
              </a:rPr>
              <a:t>Sikhisme 2.0: Elementer, der førhen var forankret til en lokal gurdwara, kan således søges i et levende, virtuel fællesskab online. Man kan lytte til kirtan på YouTube, foretage Hukammana på mobilen eller internettet og diskutere sikhismen i online-fora</a:t>
            </a:r>
          </a:p>
        </p:txBody>
      </p:sp>
      <p:pic>
        <p:nvPicPr>
          <p:cNvPr descr="9b8b626dd7482c7278229bad296d8530.jpg" id="246" name="Shape 246"/>
          <p:cNvPicPr preferRelativeResize="0"/>
          <p:nvPr/>
        </p:nvPicPr>
        <p:blipFill>
          <a:blip r:embed="rId3">
            <a:alphaModFix/>
          </a:blip>
          <a:stretch>
            <a:fillRect/>
          </a:stretch>
        </p:blipFill>
        <p:spPr>
          <a:xfrm>
            <a:off x="6382202" y="1152475"/>
            <a:ext cx="2761798" cy="39910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da"/>
              <a:t>Sikhisme-online: Udnyt internettets kilder</a:t>
            </a:r>
          </a:p>
        </p:txBody>
      </p:sp>
      <p:sp>
        <p:nvSpPr>
          <p:cNvPr id="252" name="Shape 252"/>
          <p:cNvSpPr txBox="1"/>
          <p:nvPr>
            <p:ph idx="1" type="body"/>
          </p:nvPr>
        </p:nvSpPr>
        <p:spPr>
          <a:xfrm>
            <a:off x="311700" y="1152475"/>
            <a:ext cx="58860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da">
                <a:solidFill>
                  <a:schemeClr val="dk1"/>
                </a:solidFill>
              </a:rPr>
              <a:t>Hvad kendetegner sikher i diaspora? Hvilke problemstillinger diskuteres, lægges der vægt på?</a:t>
            </a:r>
          </a:p>
          <a:p>
            <a:pPr lvl="0">
              <a:spcBef>
                <a:spcPts val="0"/>
              </a:spcBef>
              <a:buClr>
                <a:schemeClr val="dk1"/>
              </a:buClr>
              <a:buSzPct val="61111"/>
              <a:buFont typeface="Arial"/>
              <a:buNone/>
            </a:pPr>
            <a:r>
              <a:rPr lang="da">
                <a:solidFill>
                  <a:schemeClr val="dk1"/>
                </a:solidFill>
              </a:rPr>
              <a:t>www.Khalsa.dk</a:t>
            </a:r>
          </a:p>
          <a:p>
            <a:pPr lvl="0">
              <a:spcBef>
                <a:spcPts val="0"/>
              </a:spcBef>
              <a:buClr>
                <a:schemeClr val="dk1"/>
              </a:buClr>
              <a:buSzPct val="61111"/>
              <a:buFont typeface="Arial"/>
              <a:buNone/>
            </a:pPr>
            <a:r>
              <a:rPr lang="da">
                <a:solidFill>
                  <a:schemeClr val="dk1"/>
                </a:solidFill>
              </a:rPr>
              <a:t>www. sikh.dk</a:t>
            </a:r>
          </a:p>
          <a:p>
            <a:pPr lvl="0">
              <a:spcBef>
                <a:spcPts val="0"/>
              </a:spcBef>
              <a:buClr>
                <a:schemeClr val="dk1"/>
              </a:buClr>
              <a:buSzPct val="61111"/>
              <a:buFont typeface="Arial"/>
              <a:buNone/>
            </a:pPr>
            <a:r>
              <a:rPr lang="da">
                <a:solidFill>
                  <a:schemeClr val="dk1"/>
                </a:solidFill>
              </a:rPr>
              <a:t>www.sikhungdom.dk</a:t>
            </a:r>
          </a:p>
          <a:p>
            <a:pPr lvl="0">
              <a:spcBef>
                <a:spcPts val="0"/>
              </a:spcBef>
              <a:buClr>
                <a:schemeClr val="dk1"/>
              </a:buClr>
              <a:buSzPct val="61111"/>
              <a:buFont typeface="Arial"/>
              <a:buNone/>
            </a:pPr>
            <a:r>
              <a:rPr lang="da" u="sng">
                <a:solidFill>
                  <a:schemeClr val="dk1"/>
                </a:solidFill>
                <a:hlinkClick r:id="rId3"/>
              </a:rPr>
              <a:t>www.Sikhnet.com</a:t>
            </a:r>
            <a:r>
              <a:rPr lang="da">
                <a:solidFill>
                  <a:schemeClr val="dk1"/>
                </a:solidFill>
              </a:rPr>
              <a:t> (største website, administreres af 3HO)</a:t>
            </a:r>
          </a:p>
          <a:p>
            <a:pPr lvl="0">
              <a:spcBef>
                <a:spcPts val="0"/>
              </a:spcBef>
              <a:buNone/>
            </a:pPr>
            <a:r>
              <a:t/>
            </a:r>
            <a:endParaRPr/>
          </a:p>
        </p:txBody>
      </p:sp>
      <p:pic>
        <p:nvPicPr>
          <p:cNvPr descr="enhanced-32514-1411554684-1.jpg" id="253" name="Shape 253"/>
          <p:cNvPicPr preferRelativeResize="0"/>
          <p:nvPr/>
        </p:nvPicPr>
        <p:blipFill>
          <a:blip r:embed="rId4">
            <a:alphaModFix/>
          </a:blip>
          <a:stretch>
            <a:fillRect/>
          </a:stretch>
        </p:blipFill>
        <p:spPr>
          <a:xfrm>
            <a:off x="6197824" y="1566249"/>
            <a:ext cx="2946175" cy="27953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x="0" y="0"/>
          <a:ext cx="0" cy="0"/>
          <a:chOff x="0" y="0"/>
          <a:chExt cx="0" cy="0"/>
        </a:xfrm>
      </p:grpSpPr>
      <p:sp>
        <p:nvSpPr>
          <p:cNvPr id="67" name="Shape 6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Kontinuitet og brud (Bhakti-traditionen og sufi-islam)</a:t>
            </a:r>
          </a:p>
        </p:txBody>
      </p:sp>
      <p:sp>
        <p:nvSpPr>
          <p:cNvPr id="68" name="Shape 68"/>
          <p:cNvSpPr txBox="1"/>
          <p:nvPr>
            <p:ph idx="1" type="body"/>
          </p:nvPr>
        </p:nvSpPr>
        <p:spPr>
          <a:xfrm>
            <a:off x="311700" y="1152475"/>
            <a:ext cx="5914200" cy="3679800"/>
          </a:xfrm>
          <a:prstGeom prst="rect">
            <a:avLst/>
          </a:prstGeom>
        </p:spPr>
        <p:txBody>
          <a:bodyPr anchorCtr="0" anchor="t" bIns="91425" lIns="91425" rIns="91425" tIns="91425">
            <a:noAutofit/>
          </a:bodyPr>
          <a:lstStyle/>
          <a:p>
            <a:pPr lvl="0">
              <a:spcBef>
                <a:spcPts val="0"/>
              </a:spcBef>
              <a:buNone/>
            </a:pPr>
            <a:r>
              <a:rPr lang="da">
                <a:solidFill>
                  <a:schemeClr val="dk1"/>
                </a:solidFill>
              </a:rPr>
              <a:t>Opstået 1400-tallet i Punjab, Indien.</a:t>
            </a:r>
          </a:p>
          <a:p>
            <a:pPr lvl="0">
              <a:spcBef>
                <a:spcPts val="0"/>
              </a:spcBef>
              <a:buNone/>
            </a:pPr>
            <a:r>
              <a:rPr lang="da">
                <a:solidFill>
                  <a:schemeClr val="dk1"/>
                </a:solidFill>
              </a:rPr>
              <a:t>Bhakti og sufi-islam.</a:t>
            </a:r>
          </a:p>
          <a:p>
            <a:pPr lvl="0">
              <a:spcBef>
                <a:spcPts val="0"/>
              </a:spcBef>
              <a:buClr>
                <a:schemeClr val="dk1"/>
              </a:buClr>
              <a:buSzPct val="61111"/>
              <a:buFont typeface="Arial"/>
              <a:buNone/>
            </a:pPr>
            <a:r>
              <a:rPr lang="da">
                <a:solidFill>
                  <a:schemeClr val="dk1"/>
                </a:solidFill>
              </a:rPr>
              <a:t>Brud: I sikhismen ses især en kritik og afstandtagen til andre religioners ritualiserede side. Denne kritik markeres selv i dag, hvor sikher ikke må spise rituelt slagtet kød. Sikhismen har også til alle tider udtrykt en stærk kritik af hinduismens kastesystem.</a:t>
            </a:r>
          </a:p>
          <a:p>
            <a:pPr lvl="0">
              <a:spcBef>
                <a:spcPts val="0"/>
              </a:spcBef>
              <a:buNone/>
            </a:pPr>
            <a:r>
              <a:t/>
            </a:r>
            <a:endParaRPr/>
          </a:p>
        </p:txBody>
      </p:sp>
      <p:pic>
        <p:nvPicPr>
          <p:cNvPr id="69" name="Shape 69"/>
          <p:cNvPicPr preferRelativeResize="0"/>
          <p:nvPr/>
        </p:nvPicPr>
        <p:blipFill>
          <a:blip r:embed="rId3">
            <a:alphaModFix/>
          </a:blip>
          <a:stretch>
            <a:fillRect/>
          </a:stretch>
        </p:blipFill>
        <p:spPr>
          <a:xfrm>
            <a:off x="6031629" y="1017724"/>
            <a:ext cx="3112369" cy="41281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7" name="Shape 257"/>
        <p:cNvGrpSpPr/>
        <p:nvPr/>
      </p:nvGrpSpPr>
      <p:grpSpPr>
        <a:xfrm>
          <a:off x="0" y="0"/>
          <a:ext cx="0" cy="0"/>
          <a:chOff x="0" y="0"/>
          <a:chExt cx="0" cy="0"/>
        </a:xfrm>
      </p:grpSpPr>
      <p:sp>
        <p:nvSpPr>
          <p:cNvPr id="258" name="Shape 25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Innovation-opgave</a:t>
            </a:r>
          </a:p>
        </p:txBody>
      </p:sp>
      <p:sp>
        <p:nvSpPr>
          <p:cNvPr id="259" name="Shape 259"/>
          <p:cNvSpPr txBox="1"/>
          <p:nvPr>
            <p:ph idx="1" type="body"/>
          </p:nvPr>
        </p:nvSpPr>
        <p:spPr>
          <a:xfrm>
            <a:off x="311700" y="1152475"/>
            <a:ext cx="54672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da" u="sng">
                <a:solidFill>
                  <a:schemeClr val="hlink"/>
                </a:solidFill>
                <a:hlinkClick r:id="rId3"/>
              </a:rPr>
              <a:t>Sikh føler sig nøgen efter forbud mod religiøs kniv</a:t>
            </a:r>
          </a:p>
          <a:p>
            <a:pPr lvl="0">
              <a:spcBef>
                <a:spcPts val="0"/>
              </a:spcBef>
              <a:buNone/>
            </a:pPr>
            <a:r>
              <a:rPr lang="da">
                <a:solidFill>
                  <a:schemeClr val="dk1"/>
                </a:solidFill>
              </a:rPr>
              <a:t>Innovation: Hjælp Ripudaman Singh med at få lov til at beholde sit religiøse symbol, mens han er i Danmark.</a:t>
            </a:r>
          </a:p>
          <a:p>
            <a:pPr lvl="0">
              <a:spcBef>
                <a:spcPts val="0"/>
              </a:spcBef>
              <a:buNone/>
            </a:pPr>
            <a:r>
              <a:rPr lang="da">
                <a:solidFill>
                  <a:schemeClr val="dk1"/>
                </a:solidFill>
              </a:rPr>
              <a:t>Faglige overvejelser: De 5 K’ers betydning.</a:t>
            </a:r>
          </a:p>
          <a:p>
            <a:pPr lvl="0">
              <a:spcBef>
                <a:spcPts val="0"/>
              </a:spcBef>
              <a:buNone/>
            </a:pPr>
            <a:r>
              <a:rPr lang="da">
                <a:solidFill>
                  <a:schemeClr val="dk1"/>
                </a:solidFill>
              </a:rPr>
              <a:t>Hvad er khalsa. Sikh-identitet</a:t>
            </a:r>
          </a:p>
          <a:p>
            <a:pPr lvl="0">
              <a:spcBef>
                <a:spcPts val="0"/>
              </a:spcBef>
              <a:buClr>
                <a:schemeClr val="dk1"/>
              </a:buClr>
              <a:buSzPct val="61111"/>
              <a:buFont typeface="Arial"/>
              <a:buNone/>
            </a:pPr>
            <a:r>
              <a:rPr lang="da">
                <a:solidFill>
                  <a:schemeClr val="dk1"/>
                </a:solidFill>
              </a:rPr>
              <a:t>Religion i det offentlige rum </a:t>
            </a:r>
          </a:p>
        </p:txBody>
      </p:sp>
      <p:pic>
        <p:nvPicPr>
          <p:cNvPr descr="119413.jpg" id="260" name="Shape 260"/>
          <p:cNvPicPr preferRelativeResize="0"/>
          <p:nvPr/>
        </p:nvPicPr>
        <p:blipFill>
          <a:blip r:embed="rId4">
            <a:alphaModFix/>
          </a:blip>
          <a:stretch>
            <a:fillRect/>
          </a:stretch>
        </p:blipFill>
        <p:spPr>
          <a:xfrm>
            <a:off x="4937649" y="2809650"/>
            <a:ext cx="4206349" cy="23338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x="0" y="0"/>
          <a:ext cx="0" cy="0"/>
          <a:chOff x="0" y="0"/>
          <a:chExt cx="0" cy="0"/>
        </a:xfrm>
      </p:grpSpPr>
      <p:sp>
        <p:nvSpPr>
          <p:cNvPr id="265" name="Shape 265"/>
          <p:cNvSpPr txBox="1"/>
          <p:nvPr>
            <p:ph type="title"/>
          </p:nvPr>
        </p:nvSpPr>
        <p:spPr>
          <a:xfrm>
            <a:off x="311700" y="445025"/>
            <a:ext cx="8520600" cy="969000"/>
          </a:xfrm>
          <a:prstGeom prst="rect">
            <a:avLst/>
          </a:prstGeom>
        </p:spPr>
        <p:txBody>
          <a:bodyPr anchorCtr="0" anchor="t" bIns="91425" lIns="91425" rIns="91425" tIns="91425">
            <a:noAutofit/>
          </a:bodyPr>
          <a:lstStyle/>
          <a:p>
            <a:pPr lvl="0">
              <a:spcBef>
                <a:spcPts val="0"/>
              </a:spcBef>
              <a:buNone/>
            </a:pPr>
            <a:r>
              <a:rPr lang="da"/>
              <a:t>Den årlige turbandag på Rådhuspladsen, København</a:t>
            </a:r>
          </a:p>
        </p:txBody>
      </p:sp>
      <p:sp>
        <p:nvSpPr>
          <p:cNvPr id="266" name="Shape 26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a:p>
            <a:pPr lvl="0">
              <a:spcBef>
                <a:spcPts val="0"/>
              </a:spcBef>
              <a:buNone/>
            </a:pPr>
            <a:r>
              <a:t/>
            </a:r>
            <a:endParaRPr/>
          </a:p>
        </p:txBody>
      </p:sp>
      <p:pic>
        <p:nvPicPr>
          <p:cNvPr descr="turbandag 1.jpg" id="267" name="Shape 267"/>
          <p:cNvPicPr preferRelativeResize="0"/>
          <p:nvPr/>
        </p:nvPicPr>
        <p:blipFill>
          <a:blip r:embed="rId3">
            <a:alphaModFix/>
          </a:blip>
          <a:stretch>
            <a:fillRect/>
          </a:stretch>
        </p:blipFill>
        <p:spPr>
          <a:xfrm>
            <a:off x="5077974" y="2245525"/>
            <a:ext cx="4066023" cy="2897973"/>
          </a:xfrm>
          <a:prstGeom prst="rect">
            <a:avLst/>
          </a:prstGeom>
          <a:noFill/>
          <a:ln>
            <a:noFill/>
          </a:ln>
        </p:spPr>
      </p:pic>
      <p:pic>
        <p:nvPicPr>
          <p:cNvPr descr="Turbandag 2 (1).jpg" id="268" name="Shape 268"/>
          <p:cNvPicPr preferRelativeResize="0"/>
          <p:nvPr/>
        </p:nvPicPr>
        <p:blipFill>
          <a:blip r:embed="rId4">
            <a:alphaModFix/>
          </a:blip>
          <a:stretch>
            <a:fillRect/>
          </a:stretch>
        </p:blipFill>
        <p:spPr>
          <a:xfrm>
            <a:off x="2" y="2364212"/>
            <a:ext cx="4167926" cy="2779298"/>
          </a:xfrm>
          <a:prstGeom prst="rect">
            <a:avLst/>
          </a:prstGeom>
          <a:noFill/>
          <a:ln>
            <a:noFill/>
          </a:ln>
        </p:spPr>
      </p:pic>
      <p:sp>
        <p:nvSpPr>
          <p:cNvPr descr="Når man har mye hår å holde styr på er det greit å pakke sveisen inn i en turban.   På mange måter er turbanen litt som en krone - en krone som gir alle rett til å føle seg som kongelige og oppføre seg helt konge. Det innebærer å elske alle, oppføre seg solidarisk, være ærlig, ydmyk og generelt awesome. Dessuten er det litt pimp å bruke krone hver dag.  Har du lyst å prøve en turban og få den med hjem? Møt opp på Den Norske Turbandagen på Rådhusplassen, lørdag den 14. april.   Det blir indisk lyd, lukt og smak (vegetar).  http://www.turbandagen.no/ http://turbandagen.tumblr.com/" id="269" name="Shape 269" title="DEN NORSKE TURBANDAGEN 2012">
            <a:hlinkClick r:id="rId5"/>
          </p:cNvPr>
          <p:cNvSpPr/>
          <p:nvPr/>
        </p:nvSpPr>
        <p:spPr>
          <a:xfrm>
            <a:off x="6766949" y="551524"/>
            <a:ext cx="2377050" cy="1782774"/>
          </a:xfrm>
          <a:prstGeom prst="rect">
            <a:avLst/>
          </a:prstGeom>
          <a:blipFill>
            <a:blip r:embed="rId6">
              <a:alphaModFix/>
            </a:blip>
            <a:stretch>
              <a:fillRect/>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3" name="Shape 273"/>
        <p:cNvGrpSpPr/>
        <p:nvPr/>
      </p:nvGrpSpPr>
      <p:grpSpPr>
        <a:xfrm>
          <a:off x="0" y="0"/>
          <a:ext cx="0" cy="0"/>
          <a:chOff x="0" y="0"/>
          <a:chExt cx="0" cy="0"/>
        </a:xfrm>
      </p:grpSpPr>
      <p:sp>
        <p:nvSpPr>
          <p:cNvPr id="274" name="Shape 27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Sikhisme og det senmoderne samfund</a:t>
            </a:r>
          </a:p>
        </p:txBody>
      </p:sp>
      <p:sp>
        <p:nvSpPr>
          <p:cNvPr id="275" name="Shape 275"/>
          <p:cNvSpPr txBox="1"/>
          <p:nvPr>
            <p:ph idx="1" type="body"/>
          </p:nvPr>
        </p:nvSpPr>
        <p:spPr>
          <a:xfrm>
            <a:off x="311700" y="1152475"/>
            <a:ext cx="4914300" cy="3416400"/>
          </a:xfrm>
          <a:prstGeom prst="rect">
            <a:avLst/>
          </a:prstGeom>
        </p:spPr>
        <p:txBody>
          <a:bodyPr anchorCtr="0" anchor="t" bIns="91425" lIns="91425" rIns="91425" tIns="91425">
            <a:noAutofit/>
          </a:bodyPr>
          <a:lstStyle/>
          <a:p>
            <a:pPr lvl="0">
              <a:spcBef>
                <a:spcPts val="0"/>
              </a:spcBef>
              <a:buNone/>
            </a:pPr>
            <a:r>
              <a:rPr lang="da">
                <a:solidFill>
                  <a:srgbClr val="000000"/>
                </a:solidFill>
              </a:rPr>
              <a:t>3HO/Sikh Dharma</a:t>
            </a:r>
          </a:p>
          <a:p>
            <a:pPr lvl="0">
              <a:spcBef>
                <a:spcPts val="0"/>
              </a:spcBef>
              <a:buClr>
                <a:schemeClr val="dk1"/>
              </a:buClr>
              <a:buSzPct val="61111"/>
              <a:buFont typeface="Arial"/>
              <a:buNone/>
            </a:pPr>
            <a:r>
              <a:rPr lang="da">
                <a:solidFill>
                  <a:schemeClr val="dk1"/>
                </a:solidFill>
              </a:rPr>
              <a:t>Den blev startet i 1969 af Harbhajan Singh Yogi (1929-2004), som senere af tilhængere blev kaldt Yogi Bhajan. Han underviste i Kundalini Yoga, the yoga of awareness, og i “The Healthy, Happy, Holy way of life”, som var en livsstil, der var baseret på et sikh praksis- og værdisæt.</a:t>
            </a:r>
          </a:p>
          <a:p>
            <a:pPr lvl="0">
              <a:spcBef>
                <a:spcPts val="0"/>
              </a:spcBef>
              <a:buNone/>
            </a:pPr>
            <a:r>
              <a:t/>
            </a:r>
            <a:endParaRPr/>
          </a:p>
        </p:txBody>
      </p:sp>
      <p:pic>
        <p:nvPicPr>
          <p:cNvPr descr="sa-mon-jun22_035.jpg" id="276" name="Shape 276"/>
          <p:cNvPicPr preferRelativeResize="0"/>
          <p:nvPr/>
        </p:nvPicPr>
        <p:blipFill>
          <a:blip r:embed="rId3">
            <a:alphaModFix/>
          </a:blip>
          <a:stretch>
            <a:fillRect/>
          </a:stretch>
        </p:blipFill>
        <p:spPr>
          <a:xfrm>
            <a:off x="5152975" y="1152475"/>
            <a:ext cx="3991026" cy="39910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0" name="Shape 280"/>
        <p:cNvGrpSpPr/>
        <p:nvPr/>
      </p:nvGrpSpPr>
      <p:grpSpPr>
        <a:xfrm>
          <a:off x="0" y="0"/>
          <a:ext cx="0" cy="0"/>
          <a:chOff x="0" y="0"/>
          <a:chExt cx="0" cy="0"/>
        </a:xfrm>
      </p:grpSpPr>
      <p:sp>
        <p:nvSpPr>
          <p:cNvPr id="281" name="Shape 28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Yogi Bjahan</a:t>
            </a:r>
          </a:p>
        </p:txBody>
      </p:sp>
      <p:sp>
        <p:nvSpPr>
          <p:cNvPr id="282" name="Shape 282"/>
          <p:cNvSpPr txBox="1"/>
          <p:nvPr>
            <p:ph idx="1" type="body"/>
          </p:nvPr>
        </p:nvSpPr>
        <p:spPr>
          <a:xfrm>
            <a:off x="311700" y="2479950"/>
            <a:ext cx="8520600" cy="1869000"/>
          </a:xfrm>
          <a:prstGeom prst="rect">
            <a:avLst/>
          </a:prstGeom>
        </p:spPr>
        <p:txBody>
          <a:bodyPr anchorCtr="0" anchor="t" bIns="91425" lIns="91425" rIns="91425" tIns="91425">
            <a:noAutofit/>
          </a:bodyPr>
          <a:lstStyle/>
          <a:p>
            <a:pPr lvl="0" rtl="0">
              <a:spcBef>
                <a:spcPts val="0"/>
              </a:spcBef>
              <a:spcAft>
                <a:spcPts val="800"/>
              </a:spcAft>
              <a:buClr>
                <a:schemeClr val="dk1"/>
              </a:buClr>
              <a:buSzPct val="78571"/>
              <a:buFont typeface="Arial"/>
              <a:buNone/>
            </a:pPr>
            <a:r>
              <a:rPr lang="da" sz="1400">
                <a:solidFill>
                  <a:schemeClr val="dk1"/>
                </a:solidFill>
              </a:rPr>
              <a:t>“Each person must deeply understand why he is a human being and what it means to be a human being. There is a lot of talk and philosophy about this, but remember that intellectual knowledge does not hold and sustain you. Knowledge only becomes real wisdom when you </a:t>
            </a:r>
            <a:r>
              <a:rPr lang="da" sz="1400" u="sng">
                <a:solidFill>
                  <a:schemeClr val="dk1"/>
                </a:solidFill>
              </a:rPr>
              <a:t>experience</a:t>
            </a:r>
            <a:r>
              <a:rPr lang="da" sz="1400">
                <a:solidFill>
                  <a:schemeClr val="dk1"/>
                </a:solidFill>
              </a:rPr>
              <a:t> it with your heart and your own Being. Once you have seen the joy of being a Human Being and have enjoyed the beauty of it, this is </a:t>
            </a:r>
            <a:r>
              <a:rPr lang="da" sz="1400" u="sng">
                <a:solidFill>
                  <a:schemeClr val="dk1"/>
                </a:solidFill>
              </a:rPr>
              <a:t>an experience of wisdom</a:t>
            </a:r>
            <a:r>
              <a:rPr lang="da" sz="1400">
                <a:solidFill>
                  <a:schemeClr val="dk1"/>
                </a:solidFill>
              </a:rPr>
              <a:t>. You have the right to be Healthy. You have the right to be Happy. You have the right to be Holy. It is your birthright!” (1995)</a:t>
            </a:r>
          </a:p>
          <a:p>
            <a:pPr lvl="0">
              <a:spcBef>
                <a:spcPts val="0"/>
              </a:spcBef>
              <a:buNone/>
            </a:pPr>
            <a:r>
              <a:t/>
            </a:r>
            <a:endParaRPr/>
          </a:p>
        </p:txBody>
      </p:sp>
      <p:pic>
        <p:nvPicPr>
          <p:cNvPr descr="2012-yb-1.jpg" id="283" name="Shape 283"/>
          <p:cNvPicPr preferRelativeResize="0"/>
          <p:nvPr/>
        </p:nvPicPr>
        <p:blipFill>
          <a:blip r:embed="rId3">
            <a:alphaModFix/>
          </a:blip>
          <a:stretch>
            <a:fillRect/>
          </a:stretch>
        </p:blipFill>
        <p:spPr>
          <a:xfrm>
            <a:off x="2795325" y="-3"/>
            <a:ext cx="6348675" cy="2479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7" name="Shape 287"/>
        <p:cNvGrpSpPr/>
        <p:nvPr/>
      </p:nvGrpSpPr>
      <p:grpSpPr>
        <a:xfrm>
          <a:off x="0" y="0"/>
          <a:ext cx="0" cy="0"/>
          <a:chOff x="0" y="0"/>
          <a:chExt cx="0" cy="0"/>
        </a:xfrm>
      </p:grpSpPr>
      <p:sp>
        <p:nvSpPr>
          <p:cNvPr id="288" name="Shape 28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289" name="Shape 28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3ho.PNG" id="290" name="Shape 290"/>
          <p:cNvPicPr preferRelativeResize="0"/>
          <p:nvPr/>
        </p:nvPicPr>
        <p:blipFill>
          <a:blip r:embed="rId3">
            <a:alphaModFix/>
          </a:blip>
          <a:stretch>
            <a:fillRect/>
          </a:stretch>
        </p:blipFill>
        <p:spPr>
          <a:xfrm>
            <a:off x="395639" y="0"/>
            <a:ext cx="8090619" cy="51434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x="0" y="0"/>
          <a:ext cx="0" cy="0"/>
          <a:chOff x="0" y="0"/>
          <a:chExt cx="0" cy="0"/>
        </a:xfrm>
      </p:grpSpPr>
      <p:sp>
        <p:nvSpPr>
          <p:cNvPr id="295" name="Shape 29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296" name="Shape 296"/>
          <p:cNvSpPr txBox="1"/>
          <p:nvPr>
            <p:ph idx="1" type="body"/>
          </p:nvPr>
        </p:nvSpPr>
        <p:spPr>
          <a:xfrm>
            <a:off x="311700" y="1152475"/>
            <a:ext cx="3754200" cy="3844500"/>
          </a:xfrm>
          <a:prstGeom prst="rect">
            <a:avLst/>
          </a:prstGeom>
        </p:spPr>
        <p:txBody>
          <a:bodyPr anchorCtr="0" anchor="t" bIns="91425" lIns="91425" rIns="91425" tIns="91425">
            <a:noAutofit/>
          </a:bodyPr>
          <a:lstStyle/>
          <a:p>
            <a:pPr lvl="0">
              <a:spcBef>
                <a:spcPts val="0"/>
              </a:spcBef>
              <a:buNone/>
            </a:pPr>
            <a:r>
              <a:rPr lang="da">
                <a:solidFill>
                  <a:schemeClr val="dk1"/>
                </a:solidFill>
              </a:rPr>
              <a:t>Selvoplevet og kropsligt forankret religion</a:t>
            </a:r>
          </a:p>
          <a:p>
            <a:pPr lvl="0">
              <a:spcBef>
                <a:spcPts val="0"/>
              </a:spcBef>
              <a:buNone/>
            </a:pPr>
            <a:r>
              <a:rPr lang="da">
                <a:solidFill>
                  <a:schemeClr val="dk1"/>
                </a:solidFill>
              </a:rPr>
              <a:t>Erfaringsbaseret. Fokus på på den subjektive erfaring og oplevelse</a:t>
            </a:r>
          </a:p>
          <a:p>
            <a:pPr lvl="0">
              <a:spcBef>
                <a:spcPts val="0"/>
              </a:spcBef>
              <a:buNone/>
            </a:pPr>
            <a:r>
              <a:rPr lang="da">
                <a:solidFill>
                  <a:schemeClr val="dk1"/>
                </a:solidFill>
              </a:rPr>
              <a:t>Jf. Yogi Bhajan selvforståelse: “Not a preacher but a teacher”. Kritik af religion som noget der skal belære individet udefra --&gt; individet skal trænes i at opleve og erfare det indefra.</a:t>
            </a:r>
          </a:p>
          <a:p>
            <a:pPr lvl="0" rtl="0">
              <a:spcBef>
                <a:spcPts val="0"/>
              </a:spcBef>
              <a:spcAft>
                <a:spcPts val="0"/>
              </a:spcAft>
              <a:buNone/>
            </a:pPr>
            <a:r>
              <a:t/>
            </a:r>
            <a:endParaRPr sz="1200">
              <a:solidFill>
                <a:schemeClr val="dk1"/>
              </a:solidFill>
              <a:latin typeface="Playfair Display"/>
              <a:ea typeface="Playfair Display"/>
              <a:cs typeface="Playfair Display"/>
              <a:sym typeface="Playfair Display"/>
            </a:endParaRPr>
          </a:p>
          <a:p>
            <a:pPr lvl="0">
              <a:spcBef>
                <a:spcPts val="0"/>
              </a:spcBef>
              <a:buNone/>
            </a:pPr>
            <a:r>
              <a:t/>
            </a:r>
            <a:endParaRPr sz="1200">
              <a:solidFill>
                <a:schemeClr val="dk1"/>
              </a:solidFill>
              <a:latin typeface="Playfair Display"/>
              <a:ea typeface="Playfair Display"/>
              <a:cs typeface="Playfair Display"/>
              <a:sym typeface="Playfair Display"/>
            </a:endParaRPr>
          </a:p>
          <a:p>
            <a:pPr lvl="0">
              <a:spcBef>
                <a:spcPts val="0"/>
              </a:spcBef>
              <a:buClr>
                <a:schemeClr val="dk1"/>
              </a:buClr>
              <a:buSzPct val="91666"/>
              <a:buFont typeface="Arial"/>
              <a:buNone/>
            </a:pPr>
            <a:r>
              <a:t/>
            </a:r>
            <a:endParaRPr sz="1200">
              <a:solidFill>
                <a:schemeClr val="dk1"/>
              </a:solidFill>
              <a:latin typeface="Playfair Display"/>
              <a:ea typeface="Playfair Display"/>
              <a:cs typeface="Playfair Display"/>
              <a:sym typeface="Playfair Display"/>
            </a:endParaRPr>
          </a:p>
          <a:p>
            <a:pPr lvl="0">
              <a:spcBef>
                <a:spcPts val="0"/>
              </a:spcBef>
              <a:buNone/>
            </a:pPr>
            <a:r>
              <a:t/>
            </a:r>
            <a:endParaRPr/>
          </a:p>
        </p:txBody>
      </p:sp>
      <p:pic>
        <p:nvPicPr>
          <p:cNvPr descr="peace prayer day.jpg" id="297" name="Shape 297"/>
          <p:cNvPicPr preferRelativeResize="0"/>
          <p:nvPr/>
        </p:nvPicPr>
        <p:blipFill>
          <a:blip r:embed="rId3">
            <a:alphaModFix/>
          </a:blip>
          <a:stretch>
            <a:fillRect/>
          </a:stretch>
        </p:blipFill>
        <p:spPr>
          <a:xfrm>
            <a:off x="4000500" y="0"/>
            <a:ext cx="51435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x="0" y="0"/>
          <a:ext cx="0" cy="0"/>
          <a:chOff x="0" y="0"/>
          <a:chExt cx="0" cy="0"/>
        </a:xfrm>
      </p:grpSpPr>
      <p:sp>
        <p:nvSpPr>
          <p:cNvPr id="302" name="Shape 30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Youtube. Søgeord Summer soltice camps 3HO</a:t>
            </a:r>
          </a:p>
        </p:txBody>
      </p:sp>
      <p:sp>
        <p:nvSpPr>
          <p:cNvPr id="303" name="Shape 303"/>
          <p:cNvSpPr txBox="1"/>
          <p:nvPr>
            <p:ph idx="1" type="body"/>
          </p:nvPr>
        </p:nvSpPr>
        <p:spPr>
          <a:xfrm>
            <a:off x="311700" y="1152475"/>
            <a:ext cx="4427700" cy="3416400"/>
          </a:xfrm>
          <a:prstGeom prst="rect">
            <a:avLst/>
          </a:prstGeom>
        </p:spPr>
        <p:txBody>
          <a:bodyPr anchorCtr="0" anchor="t" bIns="91425" lIns="91425" rIns="91425" tIns="91425">
            <a:noAutofit/>
          </a:bodyPr>
          <a:lstStyle/>
          <a:p>
            <a:pPr lvl="0" rtl="0">
              <a:spcBef>
                <a:spcPts val="0"/>
              </a:spcBef>
              <a:spcAft>
                <a:spcPts val="0"/>
              </a:spcAft>
              <a:buNone/>
            </a:pPr>
            <a:r>
              <a:t/>
            </a:r>
            <a:endParaRPr/>
          </a:p>
          <a:p>
            <a:pPr lvl="0" rtl="0">
              <a:spcBef>
                <a:spcPts val="0"/>
              </a:spcBef>
              <a:spcAft>
                <a:spcPts val="0"/>
              </a:spcAft>
              <a:buNone/>
            </a:pPr>
            <a:r>
              <a:t/>
            </a:r>
            <a:endParaRPr/>
          </a:p>
          <a:p>
            <a:pPr lvl="0" rtl="0">
              <a:spcBef>
                <a:spcPts val="0"/>
              </a:spcBef>
              <a:spcAft>
                <a:spcPts val="0"/>
              </a:spcAft>
              <a:buClr>
                <a:schemeClr val="dk1"/>
              </a:buClr>
              <a:buSzPct val="61111"/>
              <a:buFont typeface="Arial"/>
              <a:buNone/>
            </a:pPr>
            <a:r>
              <a:rPr lang="da"/>
              <a:t>3HO’s Summer Solstice Celebration is a 9-day spiritual gathering in the high desert mountains of New Mexico.</a:t>
            </a:r>
          </a:p>
          <a:p>
            <a:pPr lvl="0" rtl="0">
              <a:spcBef>
                <a:spcPts val="0"/>
              </a:spcBef>
              <a:spcAft>
                <a:spcPts val="0"/>
              </a:spcAft>
              <a:buClr>
                <a:schemeClr val="dk1"/>
              </a:buClr>
              <a:buSzPct val="61111"/>
              <a:buFont typeface="Arial"/>
              <a:buNone/>
            </a:pPr>
            <a:r>
              <a:rPr lang="da"/>
              <a:t>It is a rare opportunity to cleanse the mind, go beyond ego and feel your spirit soar.</a:t>
            </a:r>
          </a:p>
          <a:p>
            <a:pPr lvl="0" rtl="0">
              <a:spcBef>
                <a:spcPts val="0"/>
              </a:spcBef>
              <a:spcAft>
                <a:spcPts val="0"/>
              </a:spcAft>
              <a:buClr>
                <a:schemeClr val="dk1"/>
              </a:buClr>
              <a:buSzPct val="61111"/>
              <a:buFont typeface="Arial"/>
              <a:buNone/>
            </a:pPr>
            <a:r>
              <a:t/>
            </a:r>
            <a:endParaRPr/>
          </a:p>
          <a:p>
            <a:pPr lvl="0">
              <a:spcBef>
                <a:spcPts val="0"/>
              </a:spcBef>
              <a:buNone/>
            </a:pPr>
            <a:r>
              <a:t/>
            </a:r>
            <a:endParaRPr/>
          </a:p>
        </p:txBody>
      </p:sp>
      <p:sp>
        <p:nvSpPr>
          <p:cNvPr descr="3HO Summer Solstice Sadhana Celebration is a 10 day gathering held on the sacred land of Ram Das Puri in Northern New Mexico. The event includes Kundalini Yoga as taught by Yogi Bhajan®, 3 days of White Tantric Yoga®, amazing kirtan and sacred chant concerts, a delicious Ayurvedic diet, and the opportunity to connect with like minded, conscious souls from all over the world. http://www.3ho.org/summer-solstice/  Elena's pure vision and experience at the 2012 3HO Summer Solstice Sadhana Celebration is beautifully captured in this video. Thank You Elena.  For information regarding the connection between Kundalini Yoga and Sikh Dharma go the the 3HO website:  http://www.3ho.org/kundalini-yoga/kundalini-yoga-sikh-dharma" id="304" name="Shape 304" title="3HO Summer Solstice 2012 Video by Elena Tchoujtchenko">
            <a:hlinkClick r:id="rId3"/>
          </p:cNvPr>
          <p:cNvSpPr/>
          <p:nvPr/>
        </p:nvSpPr>
        <p:spPr>
          <a:xfrm>
            <a:off x="4572000" y="1714500"/>
            <a:ext cx="4572000" cy="3429000"/>
          </a:xfrm>
          <a:prstGeom prst="rect">
            <a:avLst/>
          </a:prstGeom>
          <a:blipFill>
            <a:blip r:embed="rId4">
              <a:alphaModFix/>
            </a:blip>
            <a:stretch>
              <a:fillRect/>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8" name="Shape 308"/>
        <p:cNvGrpSpPr/>
        <p:nvPr/>
      </p:nvGrpSpPr>
      <p:grpSpPr>
        <a:xfrm>
          <a:off x="0" y="0"/>
          <a:ext cx="0" cy="0"/>
          <a:chOff x="0" y="0"/>
          <a:chExt cx="0" cy="0"/>
        </a:xfrm>
      </p:grpSpPr>
      <p:sp>
        <p:nvSpPr>
          <p:cNvPr id="309" name="Shape 30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310" name="Shape 31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program 1.PNG" id="311" name="Shape 311"/>
          <p:cNvPicPr preferRelativeResize="0"/>
          <p:nvPr/>
        </p:nvPicPr>
        <p:blipFill>
          <a:blip r:embed="rId3">
            <a:alphaModFix/>
          </a:blip>
          <a:stretch>
            <a:fillRect/>
          </a:stretch>
        </p:blipFill>
        <p:spPr>
          <a:xfrm>
            <a:off x="139296" y="0"/>
            <a:ext cx="3252107" cy="5143500"/>
          </a:xfrm>
          <a:prstGeom prst="rect">
            <a:avLst/>
          </a:prstGeom>
          <a:noFill/>
          <a:ln>
            <a:noFill/>
          </a:ln>
        </p:spPr>
      </p:pic>
      <p:pic>
        <p:nvPicPr>
          <p:cNvPr descr="program 2.PNG" id="312" name="Shape 312"/>
          <p:cNvPicPr preferRelativeResize="0"/>
          <p:nvPr/>
        </p:nvPicPr>
        <p:blipFill>
          <a:blip r:embed="rId4">
            <a:alphaModFix/>
          </a:blip>
          <a:stretch>
            <a:fillRect/>
          </a:stretch>
        </p:blipFill>
        <p:spPr>
          <a:xfrm>
            <a:off x="4553708" y="0"/>
            <a:ext cx="4278582"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6" name="Shape 316"/>
        <p:cNvGrpSpPr/>
        <p:nvPr/>
      </p:nvGrpSpPr>
      <p:grpSpPr>
        <a:xfrm>
          <a:off x="0" y="0"/>
          <a:ext cx="0" cy="0"/>
          <a:chOff x="0" y="0"/>
          <a:chExt cx="0" cy="0"/>
        </a:xfrm>
      </p:grpSpPr>
      <p:sp>
        <p:nvSpPr>
          <p:cNvPr id="317" name="Shape 31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En religion i bevægelse</a:t>
            </a:r>
          </a:p>
        </p:txBody>
      </p:sp>
      <p:sp>
        <p:nvSpPr>
          <p:cNvPr id="318" name="Shape 318"/>
          <p:cNvSpPr txBox="1"/>
          <p:nvPr>
            <p:ph idx="1" type="body"/>
          </p:nvPr>
        </p:nvSpPr>
        <p:spPr>
          <a:xfrm>
            <a:off x="311700" y="2146300"/>
            <a:ext cx="8520600" cy="24225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da" sz="2400">
                <a:solidFill>
                  <a:schemeClr val="dk1"/>
                </a:solidFill>
              </a:rPr>
              <a:t>Reaktionerne blandt de indiske sikher, som boede som immigranter i USA, var moderate, for organisationen tydeliggjorde en religion i synlig forandring fra dens regionale udgangspunkt.</a:t>
            </a:r>
          </a:p>
          <a:p>
            <a:pPr lvl="0">
              <a:spcBef>
                <a:spcPts val="0"/>
              </a:spcBef>
              <a:buNone/>
            </a:pPr>
            <a:r>
              <a:t/>
            </a:r>
            <a:endParaRPr/>
          </a:p>
        </p:txBody>
      </p:sp>
      <p:pic>
        <p:nvPicPr>
          <p:cNvPr id="319" name="Shape 319"/>
          <p:cNvPicPr preferRelativeResize="0"/>
          <p:nvPr/>
        </p:nvPicPr>
        <p:blipFill>
          <a:blip r:embed="rId3">
            <a:alphaModFix/>
          </a:blip>
          <a:stretch>
            <a:fillRect/>
          </a:stretch>
        </p:blipFill>
        <p:spPr>
          <a:xfrm>
            <a:off x="5863630" y="0"/>
            <a:ext cx="3280374" cy="2185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3" name="Shape 323"/>
        <p:cNvGrpSpPr/>
        <p:nvPr/>
      </p:nvGrpSpPr>
      <p:grpSpPr>
        <a:xfrm>
          <a:off x="0" y="0"/>
          <a:ext cx="0" cy="0"/>
          <a:chOff x="0" y="0"/>
          <a:chExt cx="0" cy="0"/>
        </a:xfrm>
      </p:grpSpPr>
      <p:sp>
        <p:nvSpPr>
          <p:cNvPr id="324" name="Shape 32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Intern kritik</a:t>
            </a:r>
          </a:p>
        </p:txBody>
      </p:sp>
      <p:sp>
        <p:nvSpPr>
          <p:cNvPr id="325" name="Shape 32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rPr lang="da" sz="2400">
                <a:solidFill>
                  <a:schemeClr val="dk1"/>
                </a:solidFill>
              </a:rPr>
              <a:t>3HO kapitaliserer på spiritualitet. På den måde er den et udtryk for de fem onde impulser, som netop får mennesket til at fokusere på materialisme og den fysiske verden frem for den spirituelle. </a:t>
            </a:r>
          </a:p>
          <a:p>
            <a:pPr lvl="0">
              <a:spcBef>
                <a:spcPts val="0"/>
              </a:spcBef>
              <a:buClr>
                <a:schemeClr val="dk1"/>
              </a:buClr>
              <a:buSzPct val="45833"/>
              <a:buFont typeface="Arial"/>
              <a:buNone/>
            </a:pPr>
            <a:r>
              <a:rPr lang="da" sz="2400">
                <a:solidFill>
                  <a:schemeClr val="dk1"/>
                </a:solidFill>
              </a:rPr>
              <a:t>Vestligt fokus på selvudvikling meget let kommer til at minde om selvcentrering (“haumai”).</a:t>
            </a:r>
          </a:p>
          <a:p>
            <a:pPr lvl="0">
              <a:spcBef>
                <a:spcPts val="0"/>
              </a:spcBef>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 name="Shape 73"/>
        <p:cNvGrpSpPr/>
        <p:nvPr/>
      </p:nvGrpSpPr>
      <p:grpSpPr>
        <a:xfrm>
          <a:off x="0" y="0"/>
          <a:ext cx="0" cy="0"/>
          <a:chOff x="0" y="0"/>
          <a:chExt cx="0" cy="0"/>
        </a:xfrm>
      </p:grpSpPr>
      <p:sp>
        <p:nvSpPr>
          <p:cNvPr id="74" name="Shape 7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Hvem er sikherne?</a:t>
            </a:r>
          </a:p>
        </p:txBody>
      </p:sp>
      <p:sp>
        <p:nvSpPr>
          <p:cNvPr id="75" name="Shape 75"/>
          <p:cNvSpPr txBox="1"/>
          <p:nvPr>
            <p:ph idx="1" type="body"/>
          </p:nvPr>
        </p:nvSpPr>
        <p:spPr>
          <a:xfrm>
            <a:off x="311700" y="1152475"/>
            <a:ext cx="4536000" cy="3416400"/>
          </a:xfrm>
          <a:prstGeom prst="rect">
            <a:avLst/>
          </a:prstGeom>
        </p:spPr>
        <p:txBody>
          <a:bodyPr anchorCtr="0" anchor="t" bIns="91425" lIns="91425" rIns="91425" tIns="91425">
            <a:noAutofit/>
          </a:bodyPr>
          <a:lstStyle/>
          <a:p>
            <a:pPr lvl="0">
              <a:spcBef>
                <a:spcPts val="0"/>
              </a:spcBef>
              <a:buNone/>
            </a:pPr>
            <a:r>
              <a:rPr lang="da">
                <a:solidFill>
                  <a:schemeClr val="dk1"/>
                </a:solidFill>
              </a:rPr>
              <a:t>Den enkle definition:</a:t>
            </a:r>
          </a:p>
          <a:p>
            <a:pPr lvl="0">
              <a:spcBef>
                <a:spcPts val="0"/>
              </a:spcBef>
              <a:buNone/>
            </a:pPr>
            <a:r>
              <a:rPr lang="da">
                <a:solidFill>
                  <a:schemeClr val="dk1"/>
                </a:solidFill>
              </a:rPr>
              <a:t>Sikh betyder elev eller discipel, og en sikh er en, der er begyndt vejen til frelse under vejledning af guruerne.</a:t>
            </a:r>
          </a:p>
          <a:p>
            <a:pPr lvl="0">
              <a:spcBef>
                <a:spcPts val="0"/>
              </a:spcBef>
              <a:buNone/>
            </a:pPr>
            <a:r>
              <a:t/>
            </a:r>
            <a:endParaRPr>
              <a:solidFill>
                <a:schemeClr val="dk1"/>
              </a:solidFill>
            </a:endParaRPr>
          </a:p>
          <a:p>
            <a:pPr lvl="0">
              <a:spcBef>
                <a:spcPts val="0"/>
              </a:spcBef>
              <a:buClr>
                <a:schemeClr val="dk1"/>
              </a:buClr>
              <a:buSzPct val="61111"/>
              <a:buFont typeface="Arial"/>
              <a:buNone/>
            </a:pPr>
            <a:r>
              <a:t/>
            </a:r>
            <a:endParaRPr>
              <a:solidFill>
                <a:schemeClr val="dk1"/>
              </a:solidFill>
            </a:endParaRPr>
          </a:p>
          <a:p>
            <a:pPr lvl="0">
              <a:spcBef>
                <a:spcPts val="0"/>
              </a:spcBef>
              <a:buNone/>
            </a:pPr>
            <a:r>
              <a:t/>
            </a:r>
            <a:endParaRPr/>
          </a:p>
        </p:txBody>
      </p:sp>
      <p:pic>
        <p:nvPicPr>
          <p:cNvPr descr="Sikh_man_at_the_Golden_Temple.jpg" id="76" name="Shape 76"/>
          <p:cNvPicPr preferRelativeResize="0"/>
          <p:nvPr/>
        </p:nvPicPr>
        <p:blipFill>
          <a:blip r:embed="rId3">
            <a:alphaModFix/>
          </a:blip>
          <a:stretch>
            <a:fillRect/>
          </a:stretch>
        </p:blipFill>
        <p:spPr>
          <a:xfrm>
            <a:off x="4784124" y="0"/>
            <a:ext cx="4359874" cy="29086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9" name="Shape 329"/>
        <p:cNvGrpSpPr/>
        <p:nvPr/>
      </p:nvGrpSpPr>
      <p:grpSpPr>
        <a:xfrm>
          <a:off x="0" y="0"/>
          <a:ext cx="0" cy="0"/>
          <a:chOff x="0" y="0"/>
          <a:chExt cx="0" cy="0"/>
        </a:xfrm>
      </p:grpSpPr>
      <p:sp>
        <p:nvSpPr>
          <p:cNvPr id="330" name="Shape 33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Et forløb i sikhisme</a:t>
            </a:r>
          </a:p>
        </p:txBody>
      </p:sp>
      <p:sp>
        <p:nvSpPr>
          <p:cNvPr id="331" name="Shape 33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da">
                <a:solidFill>
                  <a:srgbClr val="000000"/>
                </a:solidFill>
              </a:rPr>
              <a:t>Man må være kreativ med kilder.</a:t>
            </a:r>
          </a:p>
          <a:p>
            <a:pPr lvl="0">
              <a:spcBef>
                <a:spcPts val="0"/>
              </a:spcBef>
              <a:buNone/>
            </a:pPr>
            <a:r>
              <a:rPr lang="da">
                <a:solidFill>
                  <a:srgbClr val="000000"/>
                </a:solidFill>
              </a:rPr>
              <a:t>Eksamenstekster? Overvej at træne videoklip i højere grad, så det kan anvendes som eksamenstekst.</a:t>
            </a:r>
          </a:p>
          <a:p>
            <a:pPr lvl="0">
              <a:spcBef>
                <a:spcPts val="0"/>
              </a:spcBef>
              <a:buNone/>
            </a:pPr>
            <a:r>
              <a:rPr lang="da">
                <a:solidFill>
                  <a:srgbClr val="000000"/>
                </a:solidFill>
              </a:rPr>
              <a:t>Indlevelse &gt;&lt; distance</a:t>
            </a:r>
          </a:p>
          <a:p>
            <a:pPr lvl="0">
              <a:spcBef>
                <a:spcPts val="0"/>
              </a:spcBef>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335" name="Shape 335"/>
        <p:cNvGrpSpPr/>
        <p:nvPr/>
      </p:nvGrpSpPr>
      <p:grpSpPr>
        <a:xfrm>
          <a:off x="0" y="0"/>
          <a:ext cx="0" cy="0"/>
          <a:chOff x="0" y="0"/>
          <a:chExt cx="0" cy="0"/>
        </a:xfrm>
      </p:grpSpPr>
      <p:sp>
        <p:nvSpPr>
          <p:cNvPr id="336" name="Shape 33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Spørgsmål</a:t>
            </a:r>
          </a:p>
        </p:txBody>
      </p:sp>
      <p:sp>
        <p:nvSpPr>
          <p:cNvPr id="337" name="Shape 33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title"/>
          </p:nvPr>
        </p:nvSpPr>
        <p:spPr>
          <a:xfrm>
            <a:off x="311700" y="445025"/>
            <a:ext cx="8520600" cy="8163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b="1" lang="da" sz="1800"/>
              <a:t>En autoritativ definition på en sikh er formuleret af en nedsat komité ved navn “Shiromani Gurdwara Parbandhak” (1945)</a:t>
            </a:r>
          </a:p>
          <a:p>
            <a:pPr lvl="0">
              <a:spcBef>
                <a:spcPts val="0"/>
              </a:spcBef>
              <a:buNone/>
            </a:pPr>
            <a:r>
              <a:t/>
            </a:r>
            <a:endParaRPr/>
          </a:p>
        </p:txBody>
      </p:sp>
      <p:sp>
        <p:nvSpPr>
          <p:cNvPr id="82" name="Shape 8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rPr lang="da">
                <a:solidFill>
                  <a:schemeClr val="dk1"/>
                </a:solidFill>
              </a:rPr>
              <a:t>“En sikh er en person, der tror på én Gud og de ti guruers lærdom, som bevaret i den elvte guru, sikhernes hellige bog, Guru Granth Sahib, som ikke har en anden religion, og som tror på det at tage Amrit, sikhernes dåb”. </a:t>
            </a:r>
          </a:p>
          <a:p>
            <a:pPr lvl="0">
              <a:spcBef>
                <a:spcPts val="0"/>
              </a:spcBef>
              <a:buNone/>
            </a:pPr>
            <a:r>
              <a:t/>
            </a:r>
            <a:endParaRPr>
              <a:solidFill>
                <a:schemeClr val="dk1"/>
              </a:solidFill>
            </a:endParaRPr>
          </a:p>
          <a:p>
            <a:pPr lvl="0">
              <a:spcBef>
                <a:spcPts val="0"/>
              </a:spcBef>
              <a:buClr>
                <a:schemeClr val="dk1"/>
              </a:buClr>
              <a:buSzPct val="61111"/>
              <a:buFont typeface="Arial"/>
              <a:buNone/>
            </a:pPr>
            <a:r>
              <a:rPr lang="da">
                <a:solidFill>
                  <a:schemeClr val="dk1"/>
                </a:solidFill>
              </a:rPr>
              <a:t>En sikh skal blandt andet: “1. Studere de hellige skrifter dagligt. 2. Leve ifølge guruernes lære. 3. Tjene menneskeheden (seva)”. </a:t>
            </a:r>
          </a:p>
          <a:p>
            <a:pPr lvl="0">
              <a:spcBef>
                <a:spcPts val="0"/>
              </a:spcBef>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x="0" y="0"/>
          <a:ext cx="0" cy="0"/>
          <a:chOff x="0" y="0"/>
          <a:chExt cx="0" cy="0"/>
        </a:xfrm>
      </p:grpSpPr>
      <p:sp>
        <p:nvSpPr>
          <p:cNvPr id="87" name="Shape 8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Den personlige definition</a:t>
            </a:r>
          </a:p>
        </p:txBody>
      </p:sp>
      <p:sp>
        <p:nvSpPr>
          <p:cNvPr id="88" name="Shape 88"/>
          <p:cNvSpPr txBox="1"/>
          <p:nvPr>
            <p:ph idx="1" type="body"/>
          </p:nvPr>
        </p:nvSpPr>
        <p:spPr>
          <a:xfrm>
            <a:off x="311700" y="1130525"/>
            <a:ext cx="8832300" cy="3505200"/>
          </a:xfrm>
          <a:prstGeom prst="rect">
            <a:avLst/>
          </a:prstGeom>
        </p:spPr>
        <p:txBody>
          <a:bodyPr anchorCtr="0" anchor="t" bIns="91425" lIns="91425" rIns="91425" tIns="91425">
            <a:noAutofit/>
          </a:bodyPr>
          <a:lstStyle/>
          <a:p>
            <a:pPr lvl="0">
              <a:spcBef>
                <a:spcPts val="0"/>
              </a:spcBef>
              <a:buNone/>
            </a:pPr>
            <a:r>
              <a:rPr lang="da"/>
              <a:t>Begynd forløb med brainstorm på baggrund af spoken poetry af Singh Street Style</a:t>
            </a: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p:txBody>
      </p:sp>
      <p:sp>
        <p:nvSpPr>
          <p:cNvPr descr="Poem By Pardeep Bahra  Instagram SinghStreetStyle Twitter @SinghStStyle Facebook Page www.facebook.com/singhstreetstyle  Singh Street Style Website www.singhstreetstyle.com  Directed by Munpreet Kaur Flora Twitter @MunpreetFlora" id="89" name="Shape 89" title="Don't Freak, I'm Sikh">
            <a:hlinkClick r:id="rId3"/>
          </p:cNvPr>
          <p:cNvSpPr/>
          <p:nvPr/>
        </p:nvSpPr>
        <p:spPr>
          <a:xfrm>
            <a:off x="4572000" y="1714500"/>
            <a:ext cx="4572000" cy="3429000"/>
          </a:xfrm>
          <a:prstGeom prst="rect">
            <a:avLst/>
          </a:prstGeom>
          <a:blipFill>
            <a:blip r:embed="rId4">
              <a:alphaModFix/>
            </a:blip>
            <a:stretch>
              <a:fillRect/>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x="0" y="0"/>
          <a:ext cx="0" cy="0"/>
          <a:chOff x="0" y="0"/>
          <a:chExt cx="0" cy="0"/>
        </a:xfrm>
      </p:grpSpPr>
      <p:sp>
        <p:nvSpPr>
          <p:cNvPr id="94" name="Shape 9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t/>
            </a:r>
            <a:endParaRPr/>
          </a:p>
        </p:txBody>
      </p:sp>
      <p:sp>
        <p:nvSpPr>
          <p:cNvPr id="95" name="Shape 95"/>
          <p:cNvSpPr txBox="1"/>
          <p:nvPr>
            <p:ph idx="1" type="body"/>
          </p:nvPr>
        </p:nvSpPr>
        <p:spPr>
          <a:xfrm>
            <a:off x="311700" y="1152475"/>
            <a:ext cx="49518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da">
                <a:solidFill>
                  <a:schemeClr val="dk1"/>
                </a:solidFill>
              </a:rPr>
              <a:t>De kan være lette at genkende med farvestrålende turbaner og skæg, men de kan også undslippe den religiøse radar i en sådan grad, at mange i Vesten forveksler sikher med såvel hinduer som muslimer.</a:t>
            </a:r>
          </a:p>
          <a:p>
            <a:pPr lvl="0">
              <a:spcBef>
                <a:spcPts val="0"/>
              </a:spcBef>
              <a:buNone/>
            </a:pPr>
            <a:r>
              <a:t/>
            </a:r>
            <a:endParaRPr/>
          </a:p>
        </p:txBody>
      </p:sp>
      <p:pic>
        <p:nvPicPr>
          <p:cNvPr descr="i_am_a_Sikh.jpg" id="96" name="Shape 96"/>
          <p:cNvPicPr preferRelativeResize="0"/>
          <p:nvPr/>
        </p:nvPicPr>
        <p:blipFill>
          <a:blip r:embed="rId3">
            <a:alphaModFix/>
          </a:blip>
          <a:stretch>
            <a:fillRect/>
          </a:stretch>
        </p:blipFill>
        <p:spPr>
          <a:xfrm>
            <a:off x="5359624" y="1017725"/>
            <a:ext cx="3784372" cy="2406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 name="Shape 100"/>
        <p:cNvGrpSpPr/>
        <p:nvPr/>
      </p:nvGrpSpPr>
      <p:grpSpPr>
        <a:xfrm>
          <a:off x="0" y="0"/>
          <a:ext cx="0" cy="0"/>
          <a:chOff x="0" y="0"/>
          <a:chExt cx="0" cy="0"/>
        </a:xfrm>
      </p:grpSpPr>
      <p:sp>
        <p:nvSpPr>
          <p:cNvPr id="101" name="Shape 10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Innovationsopgave til eleverne</a:t>
            </a:r>
          </a:p>
        </p:txBody>
      </p:sp>
      <p:sp>
        <p:nvSpPr>
          <p:cNvPr id="102" name="Shape 102"/>
          <p:cNvSpPr txBox="1"/>
          <p:nvPr>
            <p:ph idx="1" type="body"/>
          </p:nvPr>
        </p:nvSpPr>
        <p:spPr>
          <a:xfrm>
            <a:off x="311700" y="1152475"/>
            <a:ext cx="5214000" cy="3416400"/>
          </a:xfrm>
          <a:prstGeom prst="rect">
            <a:avLst/>
          </a:prstGeom>
        </p:spPr>
        <p:txBody>
          <a:bodyPr anchorCtr="0" anchor="t" bIns="91425" lIns="91425" rIns="91425" tIns="91425">
            <a:noAutofit/>
          </a:bodyPr>
          <a:lstStyle/>
          <a:p>
            <a:pPr lvl="0" rtl="0">
              <a:lnSpc>
                <a:spcPct val="179990"/>
              </a:lnSpc>
              <a:spcBef>
                <a:spcPts val="0"/>
              </a:spcBef>
              <a:spcAft>
                <a:spcPts val="0"/>
              </a:spcAft>
              <a:buClr>
                <a:schemeClr val="dk1"/>
              </a:buClr>
              <a:buSzPct val="61111"/>
              <a:buFont typeface="Arial"/>
              <a:buNone/>
            </a:pPr>
            <a:r>
              <a:rPr lang="da">
                <a:solidFill>
                  <a:schemeClr val="dk1"/>
                </a:solidFill>
              </a:rPr>
              <a:t>Se på kirkeministeriets liste over anerkendte trossamfund. Sikherne er placeret under hinduisme/hinduistisk inspireret. Sikherne har brug for din hjælp til at opnå kirkeministeriets anerkendelse af at være en selvstændig religion. Hvordan vil du hjælpe dem med det?</a:t>
            </a:r>
          </a:p>
          <a:p>
            <a:pPr lvl="0" rtl="0">
              <a:spcBef>
                <a:spcPts val="0"/>
              </a:spcBef>
              <a:spcAft>
                <a:spcPts val="0"/>
              </a:spcAft>
              <a:buClr>
                <a:schemeClr val="dk1"/>
              </a:buClr>
              <a:buSzPct val="91666"/>
              <a:buFont typeface="Arial"/>
              <a:buNone/>
            </a:pPr>
            <a:r>
              <a:t/>
            </a:r>
            <a:endParaRPr sz="1200">
              <a:solidFill>
                <a:schemeClr val="dk1"/>
              </a:solidFill>
              <a:latin typeface="Playfair Display"/>
              <a:ea typeface="Playfair Display"/>
              <a:cs typeface="Playfair Display"/>
              <a:sym typeface="Playfair Display"/>
            </a:endParaRPr>
          </a:p>
          <a:p>
            <a:pPr lvl="0">
              <a:spcBef>
                <a:spcPts val="0"/>
              </a:spcBef>
              <a:buNone/>
            </a:pPr>
            <a:r>
              <a:t/>
            </a:r>
            <a:endParaRPr/>
          </a:p>
        </p:txBody>
      </p:sp>
      <p:pic>
        <p:nvPicPr>
          <p:cNvPr id="103" name="Shape 103"/>
          <p:cNvPicPr preferRelativeResize="0"/>
          <p:nvPr/>
        </p:nvPicPr>
        <p:blipFill>
          <a:blip r:embed="rId3">
            <a:alphaModFix/>
          </a:blip>
          <a:stretch>
            <a:fillRect/>
          </a:stretch>
        </p:blipFill>
        <p:spPr>
          <a:xfrm>
            <a:off x="5379275" y="1301151"/>
            <a:ext cx="3764725" cy="2541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 name="Shape 107"/>
        <p:cNvGrpSpPr/>
        <p:nvPr/>
      </p:nvGrpSpPr>
      <p:grpSpPr>
        <a:xfrm>
          <a:off x="0" y="0"/>
          <a:ext cx="0" cy="0"/>
          <a:chOff x="0" y="0"/>
          <a:chExt cx="0" cy="0"/>
        </a:xfrm>
      </p:grpSpPr>
      <p:sp>
        <p:nvSpPr>
          <p:cNvPr id="108" name="Shape 10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da"/>
              <a:t>Guru Nanak og guru-begrebet i sikhismen</a:t>
            </a:r>
          </a:p>
        </p:txBody>
      </p:sp>
      <p:sp>
        <p:nvSpPr>
          <p:cNvPr id="109" name="Shape 109"/>
          <p:cNvSpPr txBox="1"/>
          <p:nvPr>
            <p:ph idx="1" type="body"/>
          </p:nvPr>
        </p:nvSpPr>
        <p:spPr>
          <a:xfrm>
            <a:off x="311700" y="1152475"/>
            <a:ext cx="5901000" cy="3416400"/>
          </a:xfrm>
          <a:prstGeom prst="rect">
            <a:avLst/>
          </a:prstGeom>
        </p:spPr>
        <p:txBody>
          <a:bodyPr anchorCtr="0" anchor="t" bIns="91425" lIns="91425" rIns="91425" tIns="91425">
            <a:noAutofit/>
          </a:bodyPr>
          <a:lstStyle/>
          <a:p>
            <a:pPr lvl="0">
              <a:spcBef>
                <a:spcPts val="0"/>
              </a:spcBef>
              <a:buClr>
                <a:schemeClr val="dk1"/>
              </a:buClr>
              <a:buSzPct val="61111"/>
              <a:buFont typeface="Arial"/>
              <a:buNone/>
            </a:pPr>
            <a:r>
              <a:rPr lang="da">
                <a:solidFill>
                  <a:schemeClr val="dk1"/>
                </a:solidFill>
              </a:rPr>
              <a:t>Grundlæggeren guru Nanak levede fra 1469-1539. Den viden, vi har om guru Nanak, er fra hagiografierne Janam-sakhi, skrevet af hans tilhængere, og fra hans egne hymner, som indgår i sikhernes helligskrift Adi Granth.</a:t>
            </a:r>
          </a:p>
          <a:p>
            <a:pPr lvl="0">
              <a:spcBef>
                <a:spcPts val="0"/>
              </a:spcBef>
              <a:buNone/>
            </a:pPr>
            <a:r>
              <a:t/>
            </a:r>
            <a:endParaRPr/>
          </a:p>
        </p:txBody>
      </p:sp>
      <p:pic>
        <p:nvPicPr>
          <p:cNvPr descr="ou24.jpg" id="110" name="Shape 110"/>
          <p:cNvPicPr preferRelativeResize="0"/>
          <p:nvPr/>
        </p:nvPicPr>
        <p:blipFill>
          <a:blip r:embed="rId3">
            <a:alphaModFix/>
          </a:blip>
          <a:stretch>
            <a:fillRect/>
          </a:stretch>
        </p:blipFill>
        <p:spPr>
          <a:xfrm>
            <a:off x="6381225" y="1086525"/>
            <a:ext cx="2762776" cy="4056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